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797675" cy="9928225"/>
  <p:defaultTextStyle>
    <a:defPPr>
      <a:defRPr lang="en-US"/>
    </a:defPPr>
    <a:lvl1pPr marL="0" algn="l" defTabSz="9142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6" algn="l" defTabSz="9142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3" algn="l" defTabSz="9142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11" algn="l" defTabSz="9142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39" algn="l" defTabSz="9142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67" algn="l" defTabSz="9142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94" algn="l" defTabSz="9142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23" algn="l" defTabSz="9142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21E4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3091" y="-8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21669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BCC6B-FBFB-4DA3-8F77-CCCA17B06474}" type="datetimeFigureOut">
              <a:rPr lang="en-GB" smtClean="0"/>
              <a:pPr/>
              <a:t>07/11/2013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B1F97-2C7D-4736-9484-40C6DDE3B8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96010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6" algn="l" defTabSz="9142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3" algn="l" defTabSz="9142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11" algn="l" defTabSz="9142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9" algn="l" defTabSz="9142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7" algn="l" defTabSz="9142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94" algn="l" defTabSz="9142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23" algn="l" defTabSz="9142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3" t="-31" r="283" b="24853"/>
          <a:stretch/>
        </p:blipFill>
        <p:spPr>
          <a:xfrm>
            <a:off x="5129480" y="1988121"/>
            <a:ext cx="4014302" cy="48698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107504" y="2116230"/>
            <a:ext cx="5326360" cy="938535"/>
          </a:xfrm>
        </p:spPr>
        <p:txBody>
          <a:bodyPr anchor="t">
            <a:normAutofit/>
          </a:bodyPr>
          <a:lstStyle>
            <a:lvl1pPr algn="l">
              <a:defRPr sz="2800" b="1">
                <a:solidFill>
                  <a:srgbClr val="021E4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07504" y="3126773"/>
            <a:ext cx="5320680" cy="64807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 b="0">
                <a:solidFill>
                  <a:schemeClr val="accent2"/>
                </a:solidFill>
              </a:defRPr>
            </a:lvl1pPr>
            <a:lvl2pPr marL="457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Presenter’s name</a:t>
            </a:r>
          </a:p>
        </p:txBody>
      </p:sp>
      <p:sp>
        <p:nvSpPr>
          <p:cNvPr id="11" name="Text Placeholder 10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07505" y="3778916"/>
            <a:ext cx="5257279" cy="647377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  <a:lvl2pPr marL="457127" indent="0">
              <a:buFontTx/>
              <a:buNone/>
              <a:defRPr/>
            </a:lvl2pPr>
            <a:lvl3pPr marL="914256" indent="0">
              <a:buFontTx/>
              <a:buNone/>
              <a:defRPr/>
            </a:lvl3pPr>
            <a:lvl4pPr marL="1371383" indent="0">
              <a:buFontTx/>
              <a:buNone/>
              <a:defRPr/>
            </a:lvl4pPr>
            <a:lvl5pPr marL="1828511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Date of presentation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 userDrawn="1"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 userDrawn="1">
            <p:ph type="sldNum" sz="quarter" idx="16"/>
          </p:nvPr>
        </p:nvSpPr>
        <p:spPr/>
        <p:txBody>
          <a:bodyPr/>
          <a:lstStyle/>
          <a:p>
            <a:fld id="{376B456F-24C5-44A4-96AA-81CAB02CBE5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0984" y="68262"/>
            <a:ext cx="2268000" cy="108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5532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52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1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6951B36F-1B9E-4FF7-AA5F-EC28938820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4689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800027" indent="-342900">
              <a:buFontTx/>
              <a:buBlip>
                <a:blip r:embed="rId3"/>
              </a:buBlip>
              <a:defRPr/>
            </a:lvl2pPr>
            <a:lvl3pPr marL="1200006" indent="-285750">
              <a:buFontTx/>
              <a:buBlip>
                <a:blip r:embed="rId4"/>
              </a:buBlip>
              <a:defRPr/>
            </a:lvl3pPr>
            <a:lvl4pPr marL="1657133" indent="-285750">
              <a:buFontTx/>
              <a:buBlip>
                <a:blip r:embed="rId5"/>
              </a:buBlip>
              <a:defRPr/>
            </a:lvl4pPr>
            <a:lvl5pPr marL="2114514" indent="-285750">
              <a:buFontTx/>
              <a:buBlip>
                <a:blip r:embed="rId6"/>
              </a:buBlip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4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1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6951B36F-1B9E-4FF7-AA5F-EC28938820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44941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2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1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6951B36F-1B9E-4FF7-AA5F-EC28938820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88387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600201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00201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52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1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6951B36F-1B9E-4FF7-AA5F-EC28938820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257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127" indent="0">
              <a:buNone/>
              <a:defRPr sz="2000" b="1"/>
            </a:lvl2pPr>
            <a:lvl3pPr marL="914256" indent="0">
              <a:buNone/>
              <a:defRPr sz="1800" b="1"/>
            </a:lvl3pPr>
            <a:lvl4pPr marL="1371383" indent="0">
              <a:buNone/>
              <a:defRPr sz="1600" b="1"/>
            </a:lvl4pPr>
            <a:lvl5pPr marL="1828511" indent="0">
              <a:buNone/>
              <a:defRPr sz="1600" b="1"/>
            </a:lvl5pPr>
            <a:lvl6pPr marL="2285639" indent="0">
              <a:buNone/>
              <a:defRPr sz="1600" b="1"/>
            </a:lvl6pPr>
            <a:lvl7pPr marL="2742767" indent="0">
              <a:buNone/>
              <a:defRPr sz="1600" b="1"/>
            </a:lvl7pPr>
            <a:lvl8pPr marL="3199894" indent="0">
              <a:buNone/>
              <a:defRPr sz="1600" b="1"/>
            </a:lvl8pPr>
            <a:lvl9pPr marL="365702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127" indent="0">
              <a:buNone/>
              <a:defRPr sz="2000" b="1"/>
            </a:lvl2pPr>
            <a:lvl3pPr marL="914256" indent="0">
              <a:buNone/>
              <a:defRPr sz="1800" b="1"/>
            </a:lvl3pPr>
            <a:lvl4pPr marL="1371383" indent="0">
              <a:buNone/>
              <a:defRPr sz="1600" b="1"/>
            </a:lvl4pPr>
            <a:lvl5pPr marL="1828511" indent="0">
              <a:buNone/>
              <a:defRPr sz="1600" b="1"/>
            </a:lvl5pPr>
            <a:lvl6pPr marL="2285639" indent="0">
              <a:buNone/>
              <a:defRPr sz="1600" b="1"/>
            </a:lvl6pPr>
            <a:lvl7pPr marL="2742767" indent="0">
              <a:buNone/>
              <a:defRPr sz="1600" b="1"/>
            </a:lvl7pPr>
            <a:lvl8pPr marL="3199894" indent="0">
              <a:buNone/>
              <a:defRPr sz="1600" b="1"/>
            </a:lvl8pPr>
            <a:lvl9pPr marL="365702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152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1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6951B36F-1B9E-4FF7-AA5F-EC28938820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63216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624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1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6951B36F-1B9E-4FF7-AA5F-EC28938820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46976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52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1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6951B36F-1B9E-4FF7-AA5F-EC28938820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2474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6.jpeg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6912768" cy="778098"/>
          </a:xfrm>
          <a:prstGeom prst="rect">
            <a:avLst/>
          </a:prstGeom>
        </p:spPr>
        <p:txBody>
          <a:bodyPr vert="horz" lIns="91425" tIns="45713" rIns="91425" bIns="457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783358"/>
            <a:ext cx="8229600" cy="4525963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6889" r="37171" b="15576"/>
          <a:stretch/>
        </p:blipFill>
        <p:spPr>
          <a:xfrm>
            <a:off x="8999766" y="2118251"/>
            <a:ext cx="144016" cy="4739917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79513" y="6448251"/>
            <a:ext cx="2895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88225" y="6460579"/>
            <a:ext cx="2133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B456F-24C5-44A4-96AA-81CAB02CBE5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0888" y="252476"/>
            <a:ext cx="1713600" cy="815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79280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256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256" rtl="0" eaLnBrk="1" latinLnBrk="0" hangingPunct="1">
        <a:spcBef>
          <a:spcPct val="20000"/>
        </a:spcBef>
        <a:buFontTx/>
        <a:buBlip>
          <a:blip r:embed="rId12"/>
        </a:buBlip>
        <a:defRPr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800027" indent="-342900" algn="l" defTabSz="914256" rtl="0" eaLnBrk="1" latinLnBrk="0" hangingPunct="1">
        <a:spcBef>
          <a:spcPct val="20000"/>
        </a:spcBef>
        <a:buFontTx/>
        <a:buBlip>
          <a:blip r:embed="rId13"/>
        </a:buBlip>
        <a:defRPr sz="20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200006" indent="-285750" algn="l" defTabSz="914256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57133" indent="-285750" algn="l" defTabSz="914256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114514" indent="-285750" algn="l" defTabSz="914256" rtl="0" eaLnBrk="1" latinLnBrk="0" hangingPunct="1">
        <a:spcBef>
          <a:spcPct val="20000"/>
        </a:spcBef>
        <a:buFontTx/>
        <a:buBlip>
          <a:blip r:embed="rId16"/>
        </a:buBlip>
        <a:defRPr sz="16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203" indent="-228564" algn="l" defTabSz="9142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31" indent="-228564" algn="l" defTabSz="9142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59" indent="-228564" algn="l" defTabSz="9142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87" indent="-228564" algn="l" defTabSz="9142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9142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6" algn="l" defTabSz="9142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3" algn="l" defTabSz="9142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1" algn="l" defTabSz="9142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9" algn="l" defTabSz="9142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7" algn="l" defTabSz="9142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94" algn="l" defTabSz="9142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23" algn="l" defTabSz="9142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7504" y="764704"/>
            <a:ext cx="6840760" cy="216024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“Aggregate Investment and Stock Returns”</a:t>
            </a:r>
            <a:br>
              <a:rPr lang="en-GB" dirty="0" smtClean="0"/>
            </a:br>
            <a:r>
              <a:rPr lang="en-GB" dirty="0" smtClean="0"/>
              <a:t>By</a:t>
            </a:r>
            <a:br>
              <a:rPr lang="en-GB" dirty="0" smtClean="0"/>
            </a:br>
            <a:r>
              <a:rPr lang="en-GB" dirty="0" err="1" smtClean="0"/>
              <a:t>F.Duarte</a:t>
            </a:r>
            <a:r>
              <a:rPr lang="en-GB" dirty="0" smtClean="0"/>
              <a:t> , L. </a:t>
            </a:r>
            <a:r>
              <a:rPr lang="en-GB" dirty="0" err="1" smtClean="0"/>
              <a:t>Kogan</a:t>
            </a:r>
            <a:r>
              <a:rPr lang="en-GB" dirty="0" smtClean="0"/>
              <a:t> and D. </a:t>
            </a:r>
            <a:r>
              <a:rPr lang="en-GB" dirty="0" err="1" smtClean="0"/>
              <a:t>Livdan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7504" y="2924945"/>
            <a:ext cx="6552728" cy="1656183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Discussion </a:t>
            </a:r>
          </a:p>
          <a:p>
            <a:pPr algn="ctr"/>
            <a:r>
              <a:rPr lang="en-GB" dirty="0" smtClean="0"/>
              <a:t>By</a:t>
            </a:r>
          </a:p>
          <a:p>
            <a:pPr algn="ctr"/>
            <a:r>
              <a:rPr lang="en-GB" dirty="0" err="1" smtClean="0"/>
              <a:t>D.P.Tsomocos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11560" y="4941168"/>
            <a:ext cx="4896544" cy="165618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International Moscow Finance Conference</a:t>
            </a:r>
          </a:p>
          <a:p>
            <a:pPr algn="ctr"/>
            <a:r>
              <a:rPr lang="en-GB" dirty="0" smtClean="0"/>
              <a:t>November 8-9,2013</a:t>
            </a:r>
          </a:p>
          <a:p>
            <a:pPr algn="ctr"/>
            <a:r>
              <a:rPr lang="en-GB" dirty="0" smtClean="0"/>
              <a:t> Moscow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4761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I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241376"/>
            <a:ext cx="8229600" cy="561662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A canonical  real business cycle model with</a:t>
            </a:r>
            <a:r>
              <a:rPr lang="en-GB" u="sng" dirty="0" smtClean="0"/>
              <a:t> preference shocks</a:t>
            </a:r>
            <a:r>
              <a:rPr lang="en-GB" dirty="0" smtClean="0"/>
              <a:t> to the representative household</a:t>
            </a:r>
          </a:p>
          <a:p>
            <a:pPr>
              <a:buNone/>
            </a:pPr>
            <a:r>
              <a:rPr lang="en-GB" dirty="0" smtClean="0"/>
              <a:t>           − time varying beliefs  </a:t>
            </a:r>
            <a:r>
              <a:rPr lang="en-GB" dirty="0" err="1" smtClean="0"/>
              <a:t>w.r.t</a:t>
            </a:r>
            <a:r>
              <a:rPr lang="en-GB" dirty="0" smtClean="0"/>
              <a:t>. pessimism or optimism       	(</a:t>
            </a:r>
            <a:r>
              <a:rPr lang="en-GB" dirty="0" err="1" smtClean="0"/>
              <a:t>cf</a:t>
            </a:r>
            <a:r>
              <a:rPr lang="en-GB" dirty="0" smtClean="0"/>
              <a:t> habit formation)</a:t>
            </a:r>
          </a:p>
          <a:p>
            <a:pPr>
              <a:buNone/>
            </a:pPr>
            <a:r>
              <a:rPr lang="en-GB" dirty="0" smtClean="0"/>
              <a:t>       	</a:t>
            </a:r>
            <a:r>
              <a:rPr lang="en-GB" sz="4000" dirty="0" smtClean="0"/>
              <a:t>→</a:t>
            </a:r>
            <a:r>
              <a:rPr lang="en-GB" dirty="0" smtClean="0"/>
              <a:t> </a:t>
            </a:r>
            <a:r>
              <a:rPr lang="en-GB" b="1" dirty="0" smtClean="0"/>
              <a:t>variation of risk prices</a:t>
            </a:r>
          </a:p>
          <a:p>
            <a:pPr>
              <a:buNone/>
            </a:pPr>
            <a:endParaRPr lang="en-GB" b="1" dirty="0" smtClean="0"/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Inverse relation between investment and future excess returns</a:t>
            </a:r>
          </a:p>
          <a:p>
            <a:pPr>
              <a:buNone/>
            </a:pPr>
            <a:r>
              <a:rPr lang="en-GB" b="1" dirty="0" smtClean="0"/>
              <a:t>             </a:t>
            </a:r>
            <a:r>
              <a:rPr lang="en-GB" dirty="0" smtClean="0"/>
              <a:t> − </a:t>
            </a:r>
            <a:r>
              <a:rPr lang="en-GB" dirty="0" smtClean="0"/>
              <a:t>lower discount rates → higher NPVs of 		       investments → increased </a:t>
            </a:r>
            <a:r>
              <a:rPr lang="en-GB" dirty="0" err="1" smtClean="0"/>
              <a:t>aggrregatet</a:t>
            </a:r>
            <a:r>
              <a:rPr lang="en-GB" dirty="0" smtClean="0"/>
              <a:t> 		       investment</a:t>
            </a:r>
          </a:p>
          <a:p>
            <a:pPr>
              <a:buNone/>
            </a:pPr>
            <a:endParaRPr lang="en-GB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B36F-1B9E-4FF7-AA5F-EC289388201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3149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II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B36F-1B9E-4FF7-AA5F-EC289388201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1" y="1124744"/>
            <a:ext cx="8229600" cy="5184577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GB" b="1" dirty="0" smtClean="0"/>
              <a:t>Positive </a:t>
            </a:r>
            <a:r>
              <a:rPr lang="en-GB" b="1" dirty="0" smtClean="0"/>
              <a:t>relation between investment and future </a:t>
            </a:r>
            <a:r>
              <a:rPr lang="en-GB" b="1" dirty="0" smtClean="0"/>
              <a:t>stock market volatility</a:t>
            </a:r>
          </a:p>
          <a:p>
            <a:pPr>
              <a:buFont typeface="Arial" pitchFamily="34" charset="0"/>
              <a:buChar char="•"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          </a:t>
            </a:r>
            <a:r>
              <a:rPr lang="en-GB" dirty="0" smtClean="0"/>
              <a:t>− Elementary stock valuation implies that lower 		  discount rates for given dividend rules    	   	   	  increase equity prices. The lower the difference  	   	  between discount and growth rates the higher the 	   	  impact on prices.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/>
              <a:t>         − since lower discount rates lead to higher 	   	   	  investment → time varying discount rates generate 	  positively related investment and stock market   	   	  volatility. 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            </a:t>
            </a:r>
            <a:endParaRPr lang="en-GB" b="1" dirty="0" smtClean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395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III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44823"/>
            <a:ext cx="8435279" cy="428134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A general equilibrium formulation of </a:t>
            </a:r>
            <a:r>
              <a:rPr lang="en-GB" dirty="0" smtClean="0"/>
              <a:t>a  stock </a:t>
            </a:r>
            <a:r>
              <a:rPr lang="en-GB" dirty="0" smtClean="0"/>
              <a:t>market negative </a:t>
            </a:r>
            <a:r>
              <a:rPr lang="en-GB" dirty="0" smtClean="0"/>
              <a:t>mean-variance trad</a:t>
            </a:r>
            <a:r>
              <a:rPr lang="en-GB" dirty="0" smtClean="0"/>
              <a:t>e off, </a:t>
            </a:r>
            <a:r>
              <a:rPr lang="en-GB" dirty="0" smtClean="0"/>
              <a:t>ceteris </a:t>
            </a:r>
            <a:r>
              <a:rPr lang="en-GB" dirty="0" smtClean="0"/>
              <a:t>paribus, generated by time varying discount rates.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Perturbations of production functions and preferences determine the variability of discount rates.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B36F-1B9E-4FF7-AA5F-EC289388201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1311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Comments 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B36F-1B9E-4FF7-AA5F-EC289388201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95536" y="1124745"/>
            <a:ext cx="849694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Real changes cause real effects → emphasis on </a:t>
            </a:r>
            <a:r>
              <a:rPr lang="en-GB" sz="2400" u="sng" dirty="0" smtClean="0"/>
              <a:t>prices</a:t>
            </a:r>
            <a:r>
              <a:rPr lang="en-GB" sz="2400" dirty="0" smtClean="0"/>
              <a:t> rather than on </a:t>
            </a:r>
            <a:r>
              <a:rPr lang="en-GB" sz="2400" u="sng" dirty="0" smtClean="0"/>
              <a:t>quantities</a:t>
            </a:r>
            <a:r>
              <a:rPr lang="en-GB" sz="2400" dirty="0" smtClean="0"/>
              <a:t>: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r>
              <a:rPr lang="en-GB" sz="4000" dirty="0" smtClean="0"/>
              <a:t>           →</a:t>
            </a:r>
            <a:r>
              <a:rPr lang="en-GB" sz="2400" dirty="0" smtClean="0"/>
              <a:t> </a:t>
            </a:r>
            <a:r>
              <a:rPr lang="el-GR" sz="2400" b="1" dirty="0" smtClean="0"/>
              <a:t>Δ</a:t>
            </a:r>
            <a:r>
              <a:rPr lang="en-GB" sz="2400" b="1" dirty="0" smtClean="0"/>
              <a:t> M • V  = </a:t>
            </a:r>
            <a:r>
              <a:rPr lang="el-GR" sz="2400" b="1" dirty="0" smtClean="0"/>
              <a:t>Δ</a:t>
            </a:r>
            <a:r>
              <a:rPr lang="en-GB" sz="2400" b="1" dirty="0" smtClean="0"/>
              <a:t> </a:t>
            </a:r>
            <a:r>
              <a:rPr lang="en-GB" sz="2400" b="1" dirty="0" smtClean="0"/>
              <a:t>P </a:t>
            </a:r>
            <a:r>
              <a:rPr lang="en-GB" sz="2400" b="1" dirty="0" smtClean="0"/>
              <a:t>• </a:t>
            </a:r>
            <a:r>
              <a:rPr lang="en-GB" sz="2400" b="1" dirty="0" smtClean="0"/>
              <a:t>Q̅</a:t>
            </a:r>
            <a:endParaRPr lang="en-GB" sz="2400" dirty="0" smtClean="0"/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Debreu-Mantel-</a:t>
            </a:r>
            <a:r>
              <a:rPr lang="en-GB" sz="2400" dirty="0" err="1" smtClean="0"/>
              <a:t>Sonnenshein</a:t>
            </a:r>
            <a:r>
              <a:rPr lang="en-GB" sz="2400" dirty="0" smtClean="0"/>
              <a:t> Theorem:</a:t>
            </a:r>
          </a:p>
          <a:p>
            <a:r>
              <a:rPr lang="en-GB" sz="2400" dirty="0" smtClean="0"/>
              <a:t>        </a:t>
            </a:r>
            <a:r>
              <a:rPr lang="en-GB" sz="2400" dirty="0" smtClean="0"/>
              <a:t> − </a:t>
            </a:r>
            <a:r>
              <a:rPr lang="en-GB" sz="2400" dirty="0" smtClean="0"/>
              <a:t>“Any aggregate excess demand can be generated by 	   a reasonable economy”.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267106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Comments II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B36F-1B9E-4FF7-AA5F-EC289388201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1268760"/>
            <a:ext cx="864096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Incomplete asset markets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r>
              <a:rPr lang="en-GB" sz="2400" dirty="0" smtClean="0"/>
              <a:t>          −Precautionary motive causes higher equity </a:t>
            </a:r>
            <a:r>
              <a:rPr lang="en-GB" sz="2400" dirty="0" err="1" smtClean="0"/>
              <a:t>premia</a:t>
            </a:r>
            <a:r>
              <a:rPr lang="en-GB" sz="2400" dirty="0" smtClean="0"/>
              <a:t> (Weil, 1982)</a:t>
            </a:r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Liquidity constraints and </a:t>
            </a:r>
            <a:r>
              <a:rPr lang="en-GB" sz="2400" dirty="0" err="1" smtClean="0"/>
              <a:t>premia</a:t>
            </a:r>
            <a:endParaRPr lang="en-GB" sz="2400" dirty="0" smtClean="0"/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r>
              <a:rPr lang="en-GB" sz="2400" dirty="0" smtClean="0"/>
              <a:t>           −Liquidity shortages generate higher state prices and,   	   thus, decrease investment (Goodhart, Espinoza and 	   Tsomocos, 2009)</a:t>
            </a:r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Modigliani-Miller </a:t>
            </a:r>
          </a:p>
          <a:p>
            <a:r>
              <a:rPr lang="en-GB" sz="2400" dirty="0" smtClean="0"/>
              <a:t>       </a:t>
            </a:r>
            <a:r>
              <a:rPr lang="en-GB" sz="2400" b="1" dirty="0" smtClean="0"/>
              <a:t> </a:t>
            </a:r>
            <a:r>
              <a:rPr lang="en-GB" sz="2400" dirty="0" smtClean="0"/>
              <a:t>− </a:t>
            </a:r>
            <a:r>
              <a:rPr lang="en-GB" sz="2400" dirty="0" smtClean="0"/>
              <a:t>Endogenous default and limited liability (Kashyap, 	Tsomocos and Vardoulakis, 2013)</a:t>
            </a:r>
          </a:p>
          <a:p>
            <a:r>
              <a:rPr lang="en-GB" sz="2400" dirty="0" smtClean="0"/>
              <a:t> </a:t>
            </a:r>
            <a:r>
              <a:rPr lang="en-GB" sz="2400" dirty="0" smtClean="0"/>
              <a:t>        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892480" cy="3240360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 smtClean="0"/>
              <a:t>THANK YOU!</a:t>
            </a:r>
            <a:endParaRPr lang="en-GB" sz="2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B36F-1B9E-4FF7-AA5F-EC289388201B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BS Template Embargoed until 5 Septemer 2013">
  <a:themeElements>
    <a:clrScheme name="SBS">
      <a:dk1>
        <a:srgbClr val="021E42"/>
      </a:dk1>
      <a:lt1>
        <a:srgbClr val="FFFFFF"/>
      </a:lt1>
      <a:dk2>
        <a:srgbClr val="007E7A"/>
      </a:dk2>
      <a:lt2>
        <a:srgbClr val="FFFFFF"/>
      </a:lt2>
      <a:accent1>
        <a:srgbClr val="021E42"/>
      </a:accent1>
      <a:accent2>
        <a:srgbClr val="007E7A"/>
      </a:accent2>
      <a:accent3>
        <a:srgbClr val="00AAA6"/>
      </a:accent3>
      <a:accent4>
        <a:srgbClr val="00A94F"/>
      </a:accent4>
      <a:accent5>
        <a:srgbClr val="8CC63F"/>
      </a:accent5>
      <a:accent6>
        <a:srgbClr val="000000"/>
      </a:accent6>
      <a:hlink>
        <a:srgbClr val="548DD4"/>
      </a:hlink>
      <a:folHlink>
        <a:srgbClr val="95B3D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SBS Template Embargoed until 5 Septemer 2013</Template>
  <TotalTime>174</TotalTime>
  <Words>184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SBS Template Embargoed until 5 Septemer 2013</vt:lpstr>
      <vt:lpstr>“Aggregate Investment and Stock Returns” By F.Duarte , L. Kogan and D. Livdan</vt:lpstr>
      <vt:lpstr>Summary I</vt:lpstr>
      <vt:lpstr>Summary II</vt:lpstr>
      <vt:lpstr>Summary III</vt:lpstr>
      <vt:lpstr>Comments I</vt:lpstr>
      <vt:lpstr>Comments II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Said Business School</dc:creator>
  <cp:lastModifiedBy>dtsomocos</cp:lastModifiedBy>
  <cp:revision>19</cp:revision>
  <cp:lastPrinted>2013-07-02T11:13:09Z</cp:lastPrinted>
  <dcterms:created xsi:type="dcterms:W3CDTF">2013-11-06T09:02:55Z</dcterms:created>
  <dcterms:modified xsi:type="dcterms:W3CDTF">2013-11-07T22:43:57Z</dcterms:modified>
</cp:coreProperties>
</file>