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3" r:id="rId9"/>
    <p:sldId id="273" r:id="rId10"/>
    <p:sldId id="270" r:id="rId11"/>
    <p:sldId id="272" r:id="rId12"/>
    <p:sldId id="271" r:id="rId13"/>
    <p:sldId id="274" r:id="rId14"/>
    <p:sldId id="264" r:id="rId15"/>
    <p:sldId id="265" r:id="rId16"/>
    <p:sldId id="278" r:id="rId17"/>
    <p:sldId id="275" r:id="rId18"/>
    <p:sldId id="276" r:id="rId19"/>
    <p:sldId id="277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81" d="100"/>
          <a:sy n="81" d="100"/>
        </p:scale>
        <p:origin x="692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 smtClean="0">
                <a:latin typeface="Garamond" panose="02020404030301010803" pitchFamily="18" charset="0"/>
              </a:rPr>
              <a:t>TBD</a:t>
            </a:r>
            <a:endParaRPr lang="en-US" sz="1400" dirty="0">
              <a:latin typeface="Garamond" panose="02020404030301010803" pitchFamily="18" charset="0"/>
            </a:endParaRPr>
          </a:p>
        </c:rich>
      </c:tx>
      <c:layout>
        <c:manualLayout>
          <c:xMode val="edge"/>
          <c:yMode val="edge"/>
          <c:x val="0.40528183004006901"/>
          <c:y val="8.55310864482922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1496721575411"/>
          <c:y val="0.19131473483717301"/>
          <c:w val="0.83373372283423097"/>
          <c:h val="0.68921660834062404"/>
        </c:manualLayout>
      </c:layout>
      <c:scatterChart>
        <c:scatterStyle val="lineMarker"/>
        <c:varyColors val="0"/>
        <c:ser>
          <c:idx val="0"/>
          <c:order val="0"/>
          <c:tx>
            <c:v>Avg.TBD</c:v>
          </c:tx>
          <c:xVal>
            <c:strRef>
              <c:f>'DON&amp;varsgraphs'!$A$3:$A$7</c:f>
              <c:strCache>
                <c:ptCount val="5"/>
                <c:pt idx="0">
                  <c:v>1st - 5th deals</c:v>
                </c:pt>
                <c:pt idx="1">
                  <c:v>6th - 10th deals</c:v>
                </c:pt>
                <c:pt idx="2">
                  <c:v>11th - 15th deals</c:v>
                </c:pt>
                <c:pt idx="3">
                  <c:v>16th - 20th deals</c:v>
                </c:pt>
                <c:pt idx="4">
                  <c:v>20th deals or more</c:v>
                </c:pt>
              </c:strCache>
            </c:strRef>
          </c:xVal>
          <c:yVal>
            <c:numRef>
              <c:f>'DON&amp;varsgraphs'!$C$3:$C$7</c:f>
              <c:numCache>
                <c:formatCode>0.00</c:formatCode>
                <c:ptCount val="5"/>
                <c:pt idx="0">
                  <c:v>835.1743543</c:v>
                </c:pt>
                <c:pt idx="1">
                  <c:v>384.66960779999999</c:v>
                </c:pt>
                <c:pt idx="2">
                  <c:v>280.17030569999997</c:v>
                </c:pt>
                <c:pt idx="3">
                  <c:v>267.32857139999982</c:v>
                </c:pt>
                <c:pt idx="4">
                  <c:v>251.56666670000001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1559016"/>
        <c:axId val="281559408"/>
      </c:scatterChart>
      <c:valAx>
        <c:axId val="281559016"/>
        <c:scaling>
          <c:orientation val="minMax"/>
        </c:scaling>
        <c:delete val="0"/>
        <c:axPos val="b"/>
        <c:majorTickMark val="out"/>
        <c:minorTickMark val="none"/>
        <c:tickLblPos val="nextTo"/>
        <c:crossAx val="281559408"/>
        <c:crosses val="autoZero"/>
        <c:crossBetween val="midCat"/>
      </c:valAx>
      <c:valAx>
        <c:axId val="281559408"/>
        <c:scaling>
          <c:orientation val="minMax"/>
        </c:scaling>
        <c:delete val="0"/>
        <c:axPos val="l"/>
        <c:numFmt formatCode="0.00" sourceLinked="1"/>
        <c:majorTickMark val="out"/>
        <c:minorTickMark val="none"/>
        <c:tickLblPos val="nextTo"/>
        <c:crossAx val="281559016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 smtClean="0">
                <a:latin typeface="Garamond" panose="02020404030301010803" pitchFamily="18" charset="0"/>
              </a:rPr>
              <a:t>% acquired</a:t>
            </a:r>
            <a:endParaRPr lang="en-US" sz="1400" dirty="0">
              <a:latin typeface="Garamond" panose="02020404030301010803" pitchFamily="18" charset="0"/>
            </a:endParaRPr>
          </a:p>
        </c:rich>
      </c:tx>
      <c:layout>
        <c:manualLayout>
          <c:xMode val="edge"/>
          <c:yMode val="edge"/>
          <c:x val="0.35897291237759898"/>
          <c:y val="1.77981003884689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%Acquired</c:v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strRef>
              <c:f>'DON&amp;varsgraphs'!$A$3:$A$7</c:f>
              <c:strCache>
                <c:ptCount val="5"/>
                <c:pt idx="0">
                  <c:v>1st - 5th deals</c:v>
                </c:pt>
                <c:pt idx="1">
                  <c:v>6th - 10th deals</c:v>
                </c:pt>
                <c:pt idx="2">
                  <c:v>11th - 15th deals</c:v>
                </c:pt>
                <c:pt idx="3">
                  <c:v>16th - 20th deals</c:v>
                </c:pt>
                <c:pt idx="4">
                  <c:v>20th deals or more</c:v>
                </c:pt>
              </c:strCache>
            </c:strRef>
          </c:xVal>
          <c:yVal>
            <c:numRef>
              <c:f>'DON&amp;varsgraphs'!$D$3:$D$7</c:f>
              <c:numCache>
                <c:formatCode>0.00</c:formatCode>
                <c:ptCount val="5"/>
                <c:pt idx="0">
                  <c:v>93.112655099999998</c:v>
                </c:pt>
                <c:pt idx="1">
                  <c:v>97.977902599999979</c:v>
                </c:pt>
                <c:pt idx="2">
                  <c:v>99.408690000000007</c:v>
                </c:pt>
                <c:pt idx="3">
                  <c:v>100</c:v>
                </c:pt>
                <c:pt idx="4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1560192"/>
        <c:axId val="281560584"/>
      </c:scatterChart>
      <c:valAx>
        <c:axId val="281560192"/>
        <c:scaling>
          <c:orientation val="minMax"/>
        </c:scaling>
        <c:delete val="0"/>
        <c:axPos val="b"/>
        <c:majorTickMark val="out"/>
        <c:minorTickMark val="none"/>
        <c:tickLblPos val="nextTo"/>
        <c:crossAx val="281560584"/>
        <c:crosses val="autoZero"/>
        <c:crossBetween val="midCat"/>
      </c:valAx>
      <c:valAx>
        <c:axId val="281560584"/>
        <c:scaling>
          <c:orientation val="minMax"/>
        </c:scaling>
        <c:delete val="0"/>
        <c:axPos val="l"/>
        <c:numFmt formatCode="0.00" sourceLinked="1"/>
        <c:majorTickMark val="out"/>
        <c:minorTickMark val="none"/>
        <c:tickLblPos val="nextTo"/>
        <c:crossAx val="2815601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 smtClean="0">
                <a:latin typeface="Garamond" panose="02020404030301010803" pitchFamily="18" charset="0"/>
              </a:rPr>
              <a:t>%</a:t>
            </a:r>
            <a:r>
              <a:rPr lang="en-US" sz="1400" baseline="0" dirty="0" smtClean="0">
                <a:latin typeface="Garamond" panose="02020404030301010803" pitchFamily="18" charset="0"/>
              </a:rPr>
              <a:t> c</a:t>
            </a:r>
            <a:r>
              <a:rPr lang="en-US" sz="1400" dirty="0" smtClean="0">
                <a:latin typeface="Garamond" panose="02020404030301010803" pitchFamily="18" charset="0"/>
              </a:rPr>
              <a:t>ash</a:t>
            </a:r>
            <a:endParaRPr lang="en-US" sz="1400" dirty="0">
              <a:latin typeface="Garamond" panose="02020404030301010803" pitchFamily="18" charset="0"/>
            </a:endParaRPr>
          </a:p>
        </c:rich>
      </c:tx>
      <c:layout>
        <c:manualLayout>
          <c:xMode val="edge"/>
          <c:yMode val="edge"/>
          <c:x val="0.37154376148968699"/>
          <c:y val="3.2219433101411003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%Cash</c:v>
          </c:tx>
          <c:xVal>
            <c:strRef>
              <c:f>'DON&amp;varsgraphs'!$A$3:$A$7</c:f>
              <c:strCache>
                <c:ptCount val="5"/>
                <c:pt idx="0">
                  <c:v>1st - 5th deals</c:v>
                </c:pt>
                <c:pt idx="1">
                  <c:v>6th - 10th deals</c:v>
                </c:pt>
                <c:pt idx="2">
                  <c:v>11th - 15th deals</c:v>
                </c:pt>
                <c:pt idx="3">
                  <c:v>16th - 20th deals</c:v>
                </c:pt>
                <c:pt idx="4">
                  <c:v>20th deals or more</c:v>
                </c:pt>
              </c:strCache>
            </c:strRef>
          </c:xVal>
          <c:yVal>
            <c:numRef>
              <c:f>'DON&amp;varsgraphs'!$E$3:$E$7</c:f>
              <c:numCache>
                <c:formatCode>0.00</c:formatCode>
                <c:ptCount val="5"/>
                <c:pt idx="0">
                  <c:v>69.296962300000004</c:v>
                </c:pt>
                <c:pt idx="1">
                  <c:v>77.805845299999902</c:v>
                </c:pt>
                <c:pt idx="2">
                  <c:v>81.436374999999998</c:v>
                </c:pt>
                <c:pt idx="3">
                  <c:v>79.494</c:v>
                </c:pt>
                <c:pt idx="4">
                  <c:v>80.165999999999983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99368"/>
        <c:axId val="7599760"/>
      </c:scatterChart>
      <c:valAx>
        <c:axId val="7599368"/>
        <c:scaling>
          <c:orientation val="minMax"/>
        </c:scaling>
        <c:delete val="0"/>
        <c:axPos val="b"/>
        <c:majorTickMark val="out"/>
        <c:minorTickMark val="none"/>
        <c:tickLblPos val="nextTo"/>
        <c:crossAx val="7599760"/>
        <c:crosses val="autoZero"/>
        <c:crossBetween val="midCat"/>
      </c:valAx>
      <c:valAx>
        <c:axId val="7599760"/>
        <c:scaling>
          <c:orientation val="minMax"/>
        </c:scaling>
        <c:delete val="0"/>
        <c:axPos val="l"/>
        <c:numFmt formatCode="0.00" sourceLinked="1"/>
        <c:majorTickMark val="out"/>
        <c:minorTickMark val="none"/>
        <c:tickLblPos val="nextTo"/>
        <c:crossAx val="759936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November 07,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November 07,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November 07,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November 07,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November 07,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November 07,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November 07,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November 07,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November 07,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November 07,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November 07,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November 07,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29" y="1371600"/>
            <a:ext cx="8986344" cy="1927225"/>
          </a:xfrm>
        </p:spPr>
        <p:txBody>
          <a:bodyPr/>
          <a:lstStyle/>
          <a:p>
            <a:pPr algn="ctr"/>
            <a:r>
              <a:rPr lang="en-US" sz="3800" b="1" dirty="0" smtClean="0"/>
              <a:t>Repetitive  cross-border  </a:t>
            </a:r>
            <a:br>
              <a:rPr lang="en-US" sz="3800" b="1" dirty="0" smtClean="0"/>
            </a:br>
            <a:r>
              <a:rPr lang="en-US" sz="3800" b="1" dirty="0" smtClean="0"/>
              <a:t>mergers &amp; acquisitions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3767959"/>
            <a:ext cx="6400800" cy="1986455"/>
          </a:xfrm>
        </p:spPr>
        <p:txBody>
          <a:bodyPr>
            <a:normAutofit fontScale="92500"/>
          </a:bodyPr>
          <a:lstStyle/>
          <a:p>
            <a:pPr algn="ctr"/>
            <a:r>
              <a:rPr lang="en-US" sz="2800" b="1" dirty="0" smtClean="0"/>
              <a:t>Amrita Nain,  Kyeong Lee,  and  Emma Xu</a:t>
            </a:r>
          </a:p>
          <a:p>
            <a:pPr algn="ctr"/>
            <a:endParaRPr lang="en-US" dirty="0" smtClean="0"/>
          </a:p>
          <a:p>
            <a:pPr algn="ctr"/>
            <a:r>
              <a:rPr lang="en-US" sz="2600" dirty="0" smtClean="0"/>
              <a:t>2014 LFE Workshop in Financial Economics</a:t>
            </a:r>
          </a:p>
          <a:p>
            <a:pPr algn="ctr"/>
            <a:r>
              <a:rPr lang="en-US" sz="2600" dirty="0" smtClean="0"/>
              <a:t>Higher School of Economics, ICEF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477000"/>
            <a:ext cx="378372" cy="30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3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</a:t>
            </a:r>
            <a:r>
              <a:rPr lang="en-US" dirty="0" smtClean="0"/>
              <a:t>2. Deal characteristics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477000"/>
            <a:ext cx="378372" cy="30575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95550"/>
              </p:ext>
            </p:extLst>
          </p:nvPr>
        </p:nvGraphicFramePr>
        <p:xfrm>
          <a:off x="425670" y="2388476"/>
          <a:ext cx="8387255" cy="25776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5455"/>
                <a:gridCol w="1182950"/>
                <a:gridCol w="1182950"/>
                <a:gridCol w="1182950"/>
                <a:gridCol w="1182950"/>
              </a:tblGrid>
              <a:tr h="65614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Deal order number in the country (DONC)</a:t>
                      </a:r>
                      <a:endParaRPr lang="en-US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280" marR="682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Obs.</a:t>
                      </a:r>
                      <a:endParaRPr lang="en-US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280" marR="682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TBD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280" marR="682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%Acquired</a:t>
                      </a:r>
                      <a:endParaRPr lang="en-US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280" marR="682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%Cash </a:t>
                      </a:r>
                      <a:r>
                        <a:rPr lang="en-US" sz="1500" dirty="0" err="1" smtClean="0">
                          <a:effectLst/>
                        </a:rPr>
                        <a:t>pmt</a:t>
                      </a:r>
                      <a:endParaRPr lang="en-US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280" marR="68280" marT="0" marB="0" anchor="ctr">
                    <a:solidFill>
                      <a:schemeClr val="tx2"/>
                    </a:solidFill>
                  </a:tcPr>
                </a:tc>
              </a:tr>
              <a:tr h="48037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1st - 5th deals</a:t>
                      </a:r>
                      <a:endParaRPr lang="en-US" sz="15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280" marR="682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52,590</a:t>
                      </a:r>
                      <a:endParaRPr lang="en-US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280" marR="682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835.17</a:t>
                      </a:r>
                      <a:endParaRPr lang="en-US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280" marR="682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93.11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280" marR="682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69.30</a:t>
                      </a:r>
                      <a:endParaRPr lang="en-US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280" marR="682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037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B0F0"/>
                          </a:solidFill>
                          <a:effectLst/>
                        </a:rPr>
                        <a:t>6th - 10th deals</a:t>
                      </a:r>
                      <a:endParaRPr lang="en-US" sz="1500" b="1" dirty="0">
                        <a:solidFill>
                          <a:srgbClr val="00B0F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280" marR="682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1,021</a:t>
                      </a:r>
                      <a:endParaRPr lang="en-US" sz="15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280" marR="682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384.67</a:t>
                      </a:r>
                      <a:endParaRPr lang="en-US" sz="15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280" marR="682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97.98</a:t>
                      </a:r>
                      <a:endParaRPr lang="en-US" sz="15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280" marR="682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77.81</a:t>
                      </a:r>
                      <a:endParaRPr lang="en-US" sz="15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280" marR="682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037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2D050"/>
                          </a:solidFill>
                          <a:effectLst/>
                        </a:rPr>
                        <a:t>11th - 15th deals</a:t>
                      </a:r>
                      <a:endParaRPr lang="en-US" sz="1500" b="1" dirty="0">
                        <a:solidFill>
                          <a:srgbClr val="92D05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280" marR="682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229</a:t>
                      </a:r>
                      <a:endParaRPr lang="en-US" sz="15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280" marR="682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280.17</a:t>
                      </a:r>
                      <a:endParaRPr lang="en-US" sz="15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280" marR="682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99.41</a:t>
                      </a:r>
                      <a:endParaRPr lang="en-US" sz="15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280" marR="682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81.44</a:t>
                      </a:r>
                      <a:endParaRPr lang="en-US" sz="15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280" marR="682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037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FF00"/>
                          </a:solidFill>
                          <a:effectLst/>
                        </a:rPr>
                        <a:t>16th deal or more</a:t>
                      </a:r>
                      <a:endParaRPr lang="en-US" sz="1500" b="1" dirty="0">
                        <a:solidFill>
                          <a:srgbClr val="FFFF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280" marR="682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100</a:t>
                      </a:r>
                      <a:endParaRPr lang="en-US" sz="15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280" marR="682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262.60</a:t>
                      </a:r>
                      <a:endParaRPr lang="en-US" sz="15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280" marR="682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100.00</a:t>
                      </a:r>
                      <a:endParaRPr lang="en-US" sz="15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280" marR="682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79.61</a:t>
                      </a:r>
                      <a:endParaRPr lang="en-US" sz="15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280" marR="682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3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Regression model: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Trend variable: control for time trend</a:t>
            </a:r>
          </a:p>
          <a:p>
            <a:r>
              <a:rPr lang="en-US" dirty="0" smtClean="0"/>
              <a:t>Macroeconomic variables: GDP per capita, GDP growth, …</a:t>
            </a:r>
          </a:p>
          <a:p>
            <a:r>
              <a:rPr lang="en-US" dirty="0" smtClean="0"/>
              <a:t>Fixed effects: acquirer-/target-fixed effects, year fixed effects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477000"/>
            <a:ext cx="378372" cy="3057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580" y="2687993"/>
            <a:ext cx="7798566" cy="729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93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4. Repeat cross-border deals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Panel B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477000"/>
            <a:ext cx="378372" cy="30575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782736"/>
              </p:ext>
            </p:extLst>
          </p:nvPr>
        </p:nvGraphicFramePr>
        <p:xfrm>
          <a:off x="234666" y="2023013"/>
          <a:ext cx="8682756" cy="41652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8312"/>
                <a:gridCol w="1114141"/>
                <a:gridCol w="1115512"/>
                <a:gridCol w="1115512"/>
                <a:gridCol w="1116198"/>
                <a:gridCol w="1115512"/>
                <a:gridCol w="1117569"/>
              </a:tblGrid>
              <a:tr h="25348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Dependent variable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036"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TBD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%Acquired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%Cash payment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485"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[1]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[2]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[3]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48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Independent variable</a:t>
                      </a:r>
                      <a:endParaRPr lang="en-US" sz="1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solidFill>
                            <a:schemeClr val="bg1"/>
                          </a:solidFill>
                          <a:effectLst/>
                        </a:rPr>
                        <a:t>Coeff</a:t>
                      </a:r>
                      <a:r>
                        <a:rPr lang="en-US" sz="1400" b="1" i="1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0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bg1"/>
                          </a:solidFill>
                          <a:effectLst/>
                        </a:rPr>
                        <a:t>t-stat</a:t>
                      </a:r>
                      <a:endParaRPr lang="en-US" sz="2000" b="1" i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bg1"/>
                          </a:solidFill>
                          <a:effectLst/>
                        </a:rPr>
                        <a:t>Coeff.</a:t>
                      </a:r>
                      <a:endParaRPr lang="en-US" sz="2000" b="1" i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bg1"/>
                          </a:solidFill>
                          <a:effectLst/>
                        </a:rPr>
                        <a:t>t-stat</a:t>
                      </a:r>
                      <a:endParaRPr lang="en-US" sz="2000" b="1" i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solidFill>
                            <a:schemeClr val="bg1"/>
                          </a:solidFill>
                          <a:effectLst/>
                        </a:rPr>
                        <a:t>Coeff</a:t>
                      </a:r>
                      <a:r>
                        <a:rPr lang="en-US" sz="1400" b="1" i="1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0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bg1"/>
                          </a:solidFill>
                          <a:effectLst/>
                        </a:rPr>
                        <a:t>t-stat</a:t>
                      </a:r>
                      <a:endParaRPr lang="en-US" sz="20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</a:tr>
              <a:tr h="24503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00"/>
                          </a:solidFill>
                          <a:effectLst/>
                        </a:rPr>
                        <a:t>DONC</a:t>
                      </a:r>
                      <a:endParaRPr lang="en-US" sz="1800" b="1" dirty="0">
                        <a:solidFill>
                          <a:srgbClr val="FFFF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-76.560***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effectLst/>
                        </a:rPr>
                        <a:t>-5.46</a:t>
                      </a:r>
                      <a:endParaRPr lang="en-US" sz="2000" b="1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0.206***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effectLst/>
                        </a:rPr>
                        <a:t>4.54</a:t>
                      </a:r>
                      <a:endParaRPr lang="en-US" sz="2000" b="1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1.429***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effectLst/>
                        </a:rPr>
                        <a:t>11.55</a:t>
                      </a:r>
                      <a:endParaRPr lang="en-US" sz="2000" b="1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503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Trend</a:t>
                      </a:r>
                      <a:endParaRPr lang="en-US" sz="1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73.627***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8.46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0.099***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2.62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-0.199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-1.22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503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ΔGDP per capita </a:t>
                      </a:r>
                      <a:endParaRPr lang="en-US" sz="1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0.031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0.16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0.009***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2.75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-0.011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-1.23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503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ΔGDP growth rate </a:t>
                      </a:r>
                      <a:endParaRPr lang="en-US" sz="1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1.063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0.53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0.019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0.86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0.177*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1.80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503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ΔStock</a:t>
                      </a:r>
                      <a:r>
                        <a:rPr lang="en-US" sz="1200" b="1" dirty="0">
                          <a:effectLst/>
                        </a:rPr>
                        <a:t> market returns </a:t>
                      </a:r>
                      <a:endParaRPr lang="en-US" sz="1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-0.521***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-2.65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-0.001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-1.54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0.001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0.24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503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ΔCurrency</a:t>
                      </a:r>
                      <a:r>
                        <a:rPr lang="en-US" sz="1200" b="1" dirty="0">
                          <a:effectLst/>
                        </a:rPr>
                        <a:t> valuation </a:t>
                      </a:r>
                      <a:endParaRPr lang="en-US" sz="1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-6.068**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-2.38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-0.062**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-2.12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-0.153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-1.60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0726">
                <a:tc>
                  <a:txBody>
                    <a:bodyPr/>
                    <a:lstStyle/>
                    <a:p>
                      <a:pPr algn="r"/>
                      <a:endParaRPr lang="en-US" sz="400" b="1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503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Acquirer country </a:t>
                      </a:r>
                      <a:r>
                        <a:rPr lang="en-US" sz="1200" b="1" dirty="0" smtClean="0">
                          <a:effectLst/>
                        </a:rPr>
                        <a:t>F.E.</a:t>
                      </a:r>
                      <a:endParaRPr lang="en-US" sz="1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03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Target country </a:t>
                      </a:r>
                      <a:r>
                        <a:rPr lang="en-US" sz="1200" b="1" dirty="0" smtClean="0">
                          <a:effectLst/>
                        </a:rPr>
                        <a:t>F.E.</a:t>
                      </a:r>
                      <a:endParaRPr lang="en-US" sz="1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03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Year </a:t>
                      </a:r>
                      <a:r>
                        <a:rPr lang="en-US" sz="1200" b="1" dirty="0" smtClean="0">
                          <a:effectLst/>
                        </a:rPr>
                        <a:t>F.E.</a:t>
                      </a:r>
                      <a:endParaRPr lang="en-US" sz="1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03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Standard error clustering</a:t>
                      </a:r>
                      <a:endParaRPr lang="en-US" sz="1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Target country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Target country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Target country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03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Obs.</a:t>
                      </a:r>
                      <a:endParaRPr lang="en-US" sz="1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11,260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50,544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11,535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48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R²</a:t>
                      </a:r>
                      <a:endParaRPr lang="en-US" sz="18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0.152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0.102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0.106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28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</a:t>
            </a:r>
            <a:r>
              <a:rPr lang="en-US" dirty="0"/>
              <a:t>4. Repeat cross-border deals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Panel C</a:t>
            </a:r>
            <a:endParaRPr lang="en-US" i="1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477000"/>
            <a:ext cx="378372" cy="30575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964795"/>
              </p:ext>
            </p:extLst>
          </p:nvPr>
        </p:nvGraphicFramePr>
        <p:xfrm>
          <a:off x="226579" y="2031094"/>
          <a:ext cx="8707027" cy="4181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9229"/>
                <a:gridCol w="1119068"/>
                <a:gridCol w="1119746"/>
                <a:gridCol w="1119746"/>
                <a:gridCol w="1119746"/>
                <a:gridCol w="1119746"/>
                <a:gridCol w="1119746"/>
              </a:tblGrid>
              <a:tr h="2706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Dependent variable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2346"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TBD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%Acquired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%Cash payment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344"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[1]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[2]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[3]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54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Independent variable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solidFill>
                            <a:schemeClr val="bg1"/>
                          </a:solidFill>
                          <a:effectLst/>
                        </a:rPr>
                        <a:t>Coeff</a:t>
                      </a:r>
                      <a:r>
                        <a:rPr lang="en-US" sz="1400" b="1" i="1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0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bg1"/>
                          </a:solidFill>
                          <a:effectLst/>
                        </a:rPr>
                        <a:t>t-stat</a:t>
                      </a:r>
                      <a:endParaRPr lang="en-US" sz="20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solidFill>
                            <a:schemeClr val="bg1"/>
                          </a:solidFill>
                          <a:effectLst/>
                        </a:rPr>
                        <a:t>Coeff</a:t>
                      </a:r>
                      <a:r>
                        <a:rPr lang="en-US" sz="1400" b="1" i="1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0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bg1"/>
                          </a:solidFill>
                          <a:effectLst/>
                        </a:rPr>
                        <a:t>t-stat</a:t>
                      </a:r>
                      <a:endParaRPr lang="en-US" sz="20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solidFill>
                            <a:schemeClr val="bg1"/>
                          </a:solidFill>
                          <a:effectLst/>
                        </a:rPr>
                        <a:t>Coeff</a:t>
                      </a:r>
                      <a:r>
                        <a:rPr lang="en-US" sz="1400" b="1" i="1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0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bg1"/>
                          </a:solidFill>
                          <a:effectLst/>
                        </a:rPr>
                        <a:t>t-stat</a:t>
                      </a:r>
                      <a:endParaRPr lang="en-US" sz="20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</a:tr>
              <a:tr h="226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FF00"/>
                          </a:solidFill>
                          <a:effectLst/>
                        </a:rPr>
                        <a:t>DONC</a:t>
                      </a:r>
                      <a:endParaRPr lang="en-US" sz="1800" dirty="0">
                        <a:solidFill>
                          <a:srgbClr val="FFFF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-282.453***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effectLst/>
                        </a:rPr>
                        <a:t>-7.35</a:t>
                      </a:r>
                      <a:endParaRPr lang="en-US" sz="2000" b="1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effectLst/>
                        </a:rPr>
                        <a:t>0.807***</a:t>
                      </a:r>
                      <a:endParaRPr lang="en-US" sz="2000" b="1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effectLst/>
                        </a:rPr>
                        <a:t>3.50</a:t>
                      </a:r>
                      <a:endParaRPr lang="en-US" sz="2000" b="1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4.893***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effectLst/>
                        </a:rPr>
                        <a:t>4.49</a:t>
                      </a:r>
                      <a:endParaRPr lang="en-US" sz="2000" b="1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6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FF00"/>
                          </a:solidFill>
                          <a:effectLst/>
                        </a:rPr>
                        <a:t>DONC²</a:t>
                      </a:r>
                      <a:endParaRPr lang="en-US" sz="1800" dirty="0">
                        <a:solidFill>
                          <a:srgbClr val="FFFF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16.580***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effectLst/>
                        </a:rPr>
                        <a:t>5.30</a:t>
                      </a:r>
                      <a:endParaRPr lang="en-US" sz="2000" b="1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effectLst/>
                        </a:rPr>
                        <a:t>-0.066***</a:t>
                      </a:r>
                      <a:endParaRPr lang="en-US" sz="2000" b="1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FF0000"/>
                          </a:solidFill>
                          <a:effectLst/>
                        </a:rPr>
                        <a:t>-2.81</a:t>
                      </a:r>
                      <a:endParaRPr lang="en-US" sz="2000" b="1" i="1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effectLst/>
                        </a:rPr>
                        <a:t>-0.350***</a:t>
                      </a:r>
                      <a:endParaRPr lang="en-US" sz="2000" b="1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effectLst/>
                        </a:rPr>
                        <a:t>-3.85</a:t>
                      </a:r>
                      <a:endParaRPr lang="en-US" sz="2000" b="1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6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Trend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75.088***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10.46</a:t>
                      </a:r>
                      <a:endParaRPr lang="en-US" sz="20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0.094**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2.46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-0.241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-1.47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6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ΔGDP per capita 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-0.018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-0.11</a:t>
                      </a:r>
                      <a:endParaRPr lang="en-US" sz="20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0.009***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2.82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-0.010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-1.09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6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ΔGDP growth rate 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1.920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1.01</a:t>
                      </a:r>
                      <a:endParaRPr lang="en-US" sz="20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0.019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0.84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0.173*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1.76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6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ΔStock</a:t>
                      </a:r>
                      <a:r>
                        <a:rPr lang="en-US" sz="1200" dirty="0">
                          <a:effectLst/>
                        </a:rPr>
                        <a:t> market returns 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-0.511***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-2.73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-0.001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-1.54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0.001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0.26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6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ΔCurrency</a:t>
                      </a:r>
                      <a:r>
                        <a:rPr lang="en-US" sz="1200" dirty="0">
                          <a:effectLst/>
                        </a:rPr>
                        <a:t> valuation 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-6.618***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-2.76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-0.062**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-2.10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-0.144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-1.51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379">
                <a:tc>
                  <a:txBody>
                    <a:bodyPr/>
                    <a:lstStyle/>
                    <a:p>
                      <a:pPr algn="r"/>
                      <a:endParaRPr lang="en-US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6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Acquirer country </a:t>
                      </a:r>
                      <a:r>
                        <a:rPr lang="en-US" sz="1200" dirty="0" smtClean="0">
                          <a:effectLst/>
                        </a:rPr>
                        <a:t>F.E.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Target country </a:t>
                      </a:r>
                      <a:r>
                        <a:rPr lang="en-US" sz="1200" dirty="0" smtClean="0">
                          <a:effectLst/>
                        </a:rPr>
                        <a:t>F.E.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Year </a:t>
                      </a:r>
                      <a:r>
                        <a:rPr lang="en-US" sz="1200" dirty="0" smtClean="0">
                          <a:effectLst/>
                        </a:rPr>
                        <a:t>F.E.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58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Standard error clustering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Target country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Target country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Target country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Obs.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11,260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50,544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11,535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54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R²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0.166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0.102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0.106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19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firms really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Hayward (2002), </a:t>
            </a:r>
            <a:r>
              <a:rPr lang="en-US" sz="2000" dirty="0" err="1" smtClean="0"/>
              <a:t>Aktas</a:t>
            </a:r>
            <a:r>
              <a:rPr lang="en-US" sz="2000" dirty="0" smtClean="0"/>
              <a:t> et al. (2013)</a:t>
            </a:r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Country-specific learning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477000"/>
            <a:ext cx="378372" cy="30575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1626499" y="2306231"/>
            <a:ext cx="24276" cy="2338597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443415" y="4402598"/>
            <a:ext cx="4598302" cy="20904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791118" y="2349100"/>
            <a:ext cx="0" cy="2063950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090524" y="3957066"/>
            <a:ext cx="1569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Memory loss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718547" y="3957066"/>
            <a:ext cx="2004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Experience building</a:t>
            </a:r>
            <a:endParaRPr lang="en-US" dirty="0"/>
          </a:p>
        </p:txBody>
      </p:sp>
      <p:sp>
        <p:nvSpPr>
          <p:cNvPr id="46" name="Freeform 45"/>
          <p:cNvSpPr/>
          <p:nvPr/>
        </p:nvSpPr>
        <p:spPr>
          <a:xfrm>
            <a:off x="2509543" y="2548018"/>
            <a:ext cx="2563152" cy="1352241"/>
          </a:xfrm>
          <a:custGeom>
            <a:avLst/>
            <a:gdLst>
              <a:gd name="connsiteX0" fmla="*/ 0 w 2718923"/>
              <a:gd name="connsiteY0" fmla="*/ 1352241 h 1352241"/>
              <a:gd name="connsiteX1" fmla="*/ 582626 w 2718923"/>
              <a:gd name="connsiteY1" fmla="*/ 421657 h 1352241"/>
              <a:gd name="connsiteX2" fmla="*/ 1383738 w 2718923"/>
              <a:gd name="connsiteY2" fmla="*/ 871 h 1352241"/>
              <a:gd name="connsiteX3" fmla="*/ 2298138 w 2718923"/>
              <a:gd name="connsiteY3" fmla="*/ 518762 h 1352241"/>
              <a:gd name="connsiteX4" fmla="*/ 2718923 w 2718923"/>
              <a:gd name="connsiteY4" fmla="*/ 1336057 h 1352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8923" h="1352241">
                <a:moveTo>
                  <a:pt x="0" y="1352241"/>
                </a:moveTo>
                <a:cubicBezTo>
                  <a:pt x="176001" y="999563"/>
                  <a:pt x="352003" y="646885"/>
                  <a:pt x="582626" y="421657"/>
                </a:cubicBezTo>
                <a:cubicBezTo>
                  <a:pt x="813249" y="196429"/>
                  <a:pt x="1097819" y="-15313"/>
                  <a:pt x="1383738" y="871"/>
                </a:cubicBezTo>
                <a:cubicBezTo>
                  <a:pt x="1669657" y="17055"/>
                  <a:pt x="2075607" y="296231"/>
                  <a:pt x="2298138" y="518762"/>
                </a:cubicBezTo>
                <a:cubicBezTo>
                  <a:pt x="2520669" y="741293"/>
                  <a:pt x="2619796" y="1038675"/>
                  <a:pt x="2718923" y="133605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493477" y="4413050"/>
            <a:ext cx="1569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TBD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0513" y="2339682"/>
            <a:ext cx="1569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Learning gains</a:t>
            </a:r>
          </a:p>
        </p:txBody>
      </p:sp>
    </p:spTree>
    <p:extLst>
      <p:ext uri="{BB962C8B-B14F-4D97-AF65-F5344CB8AC3E}">
        <p14:creationId xmlns:p14="http://schemas.microsoft.com/office/powerpoint/2010/main" val="347043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607973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Table 5. Experience building vs. memory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477000"/>
            <a:ext cx="378372" cy="30575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636995"/>
              </p:ext>
            </p:extLst>
          </p:nvPr>
        </p:nvGraphicFramePr>
        <p:xfrm>
          <a:off x="186117" y="1520135"/>
          <a:ext cx="8779857" cy="4772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9331"/>
                <a:gridCol w="878509"/>
                <a:gridCol w="880475"/>
                <a:gridCol w="878509"/>
                <a:gridCol w="881130"/>
                <a:gridCol w="879166"/>
                <a:gridCol w="880475"/>
                <a:gridCol w="879166"/>
                <a:gridCol w="883096"/>
              </a:tblGrid>
              <a:tr h="25037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Dependent variable = Abnormal TBD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0374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Short TBD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(&lt;25%)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Long TBD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(&gt;75%)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Short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TBD (&lt;25%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Long TBD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(&gt;75%)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037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Independent variable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</a:rPr>
                        <a:t>Coeff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t-stat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</a:rPr>
                        <a:t>Coeff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t-stat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</a:rPr>
                        <a:t>Coeff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t-stat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</a:rPr>
                        <a:t>Coeff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t-stat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00"/>
                          </a:solidFill>
                          <a:effectLst/>
                        </a:rPr>
                        <a:t>DONC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-66.540**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effectLst/>
                        </a:rPr>
                        <a:t>-2.48</a:t>
                      </a:r>
                      <a:endParaRPr lang="en-US" sz="2000" b="1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106.509</a:t>
                      </a:r>
                      <a:endParaRPr lang="en-US" sz="20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effectLst/>
                        </a:rPr>
                        <a:t>1.05</a:t>
                      </a:r>
                      <a:endParaRPr lang="en-US" sz="2000" b="1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00"/>
                          </a:solidFill>
                          <a:effectLst/>
                        </a:rPr>
                        <a:t>DONC²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7.056***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effectLst/>
                        </a:rPr>
                        <a:t>2.75</a:t>
                      </a:r>
                      <a:endParaRPr lang="en-US" sz="2000" b="1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-7.405</a:t>
                      </a:r>
                      <a:endParaRPr lang="en-US" sz="20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effectLst/>
                        </a:rPr>
                        <a:t>-0.88</a:t>
                      </a:r>
                      <a:endParaRPr lang="en-US" sz="2000" b="1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320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Deal order number (DON)</a:t>
                      </a:r>
                      <a:endParaRPr lang="en-US" sz="16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i="1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i="1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effectLst/>
                        </a:rPr>
                        <a:t>-3.265</a:t>
                      </a:r>
                      <a:endParaRPr lang="en-US" sz="2000" b="1" dirty="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7030A0"/>
                          </a:solidFill>
                          <a:effectLst/>
                        </a:rPr>
                        <a:t>-0.99</a:t>
                      </a:r>
                      <a:endParaRPr lang="en-US" sz="2000" b="1" i="1" dirty="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18.775*</a:t>
                      </a:r>
                      <a:endParaRPr lang="en-US" sz="20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effectLst/>
                        </a:rPr>
                        <a:t>1.91</a:t>
                      </a:r>
                      <a:endParaRPr lang="en-US" sz="2000" b="1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320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DON²</a:t>
                      </a:r>
                      <a:endParaRPr lang="en-US" sz="16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i="1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i="1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effectLst/>
                        </a:rPr>
                        <a:t>0.056</a:t>
                      </a:r>
                      <a:endParaRPr lang="en-US" sz="2000" b="1" dirty="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7030A0"/>
                          </a:solidFill>
                          <a:effectLst/>
                        </a:rPr>
                        <a:t>0.57</a:t>
                      </a:r>
                      <a:endParaRPr lang="en-US" sz="2000" b="1" i="1" dirty="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-0.407</a:t>
                      </a:r>
                      <a:endParaRPr lang="en-US" sz="20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effectLst/>
                        </a:rPr>
                        <a:t>-1.37</a:t>
                      </a:r>
                      <a:endParaRPr lang="en-US" sz="2000" b="1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037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Trend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2.823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0.83</a:t>
                      </a:r>
                      <a:endParaRPr lang="en-US" sz="20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-36.983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-0.44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3.372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1.02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-33.460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-0.39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037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ΔGDP per capita 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0.037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0.22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-0.110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-0.25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0.035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0.21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-0.108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-0.25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037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ΔGDP growth rate 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-0.183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-0.13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3.144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0.78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-0.339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-0.25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3.243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0.78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037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ΔStock</a:t>
                      </a:r>
                      <a:r>
                        <a:rPr lang="en-US" sz="1100" dirty="0">
                          <a:effectLst/>
                        </a:rPr>
                        <a:t> market returns 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0.396**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2.06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0.272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0.35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0.395**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2.07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0.306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0.39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037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ΔCurrency</a:t>
                      </a:r>
                      <a:r>
                        <a:rPr lang="en-US" sz="1100" dirty="0">
                          <a:effectLst/>
                        </a:rPr>
                        <a:t> valuation 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-0.097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-0.07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-6.631*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-1.79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0.236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0.17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-6.473*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-1.69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9123">
                <a:tc>
                  <a:txBody>
                    <a:bodyPr/>
                    <a:lstStyle/>
                    <a:p>
                      <a:pPr algn="r"/>
                      <a:endParaRPr lang="en-US" sz="2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913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Acquirer country </a:t>
                      </a:r>
                      <a:r>
                        <a:rPr lang="en-US" sz="1100" dirty="0" smtClean="0">
                          <a:effectLst/>
                        </a:rPr>
                        <a:t>F.E.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Yes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Yes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Yes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81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Target country </a:t>
                      </a:r>
                      <a:r>
                        <a:rPr lang="en-US" sz="1100" dirty="0" smtClean="0">
                          <a:effectLst/>
                        </a:rPr>
                        <a:t>F.E.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Yes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Yes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037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Year </a:t>
                      </a:r>
                      <a:r>
                        <a:rPr lang="en-US" sz="1100" dirty="0" smtClean="0">
                          <a:effectLst/>
                        </a:rPr>
                        <a:t>F.E.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Yes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037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Standard error clustering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Target country</a:t>
                      </a:r>
                      <a:endParaRPr lang="en-US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Target country</a:t>
                      </a:r>
                      <a:endParaRPr lang="en-US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Target country</a:t>
                      </a:r>
                      <a:endParaRPr lang="en-US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Target country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24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Obs.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2,801</a:t>
                      </a:r>
                      <a:endParaRPr lang="en-US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2,821</a:t>
                      </a:r>
                      <a:endParaRPr lang="en-US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5,621</a:t>
                      </a:r>
                      <a:endParaRPr lang="en-US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5,639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037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R²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0.123</a:t>
                      </a:r>
                      <a:endParaRPr lang="en-US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0.187</a:t>
                      </a:r>
                      <a:endParaRPr lang="en-US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0.114</a:t>
                      </a:r>
                      <a:endParaRPr lang="en-US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0.187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17" marR="6621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28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Merger announcement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Bidder CAR decreases as they make more deals</a:t>
            </a:r>
          </a:p>
          <a:p>
            <a:pPr lvl="2"/>
            <a:r>
              <a:rPr lang="en-US" sz="2000" dirty="0" smtClean="0"/>
              <a:t>Fuller, Netter, &amp; </a:t>
            </a:r>
            <a:r>
              <a:rPr lang="en-US" sz="2000" dirty="0" err="1" smtClean="0"/>
              <a:t>Stegemoller</a:t>
            </a:r>
            <a:r>
              <a:rPr lang="en-US" sz="2000" dirty="0" smtClean="0"/>
              <a:t> (2002), Bertrand &amp; </a:t>
            </a:r>
            <a:r>
              <a:rPr lang="en-US" sz="2000" dirty="0" err="1" smtClean="0"/>
              <a:t>Betschinger</a:t>
            </a:r>
            <a:r>
              <a:rPr lang="en-US" sz="2000" dirty="0" smtClean="0"/>
              <a:t> (2012)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Hubris: </a:t>
            </a:r>
            <a:r>
              <a:rPr lang="en-US" sz="2000" dirty="0" err="1" smtClean="0"/>
              <a:t>Billett</a:t>
            </a:r>
            <a:r>
              <a:rPr lang="en-US" sz="2000" dirty="0" smtClean="0"/>
              <a:t> &amp; Qian (2008)</a:t>
            </a:r>
          </a:p>
          <a:p>
            <a:pPr lvl="1"/>
            <a:r>
              <a:rPr lang="en-US" dirty="0" smtClean="0"/>
              <a:t>Not necessarily hubris: Ahern (2010)</a:t>
            </a:r>
          </a:p>
          <a:p>
            <a:r>
              <a:rPr lang="en-US" dirty="0" smtClean="0"/>
              <a:t>Learning: </a:t>
            </a:r>
            <a:r>
              <a:rPr lang="en-US" sz="2000" dirty="0" err="1" smtClean="0"/>
              <a:t>Aktas</a:t>
            </a:r>
            <a:r>
              <a:rPr lang="en-US" sz="2000" dirty="0" smtClean="0"/>
              <a:t>, </a:t>
            </a:r>
            <a:r>
              <a:rPr lang="en-US" sz="2000" dirty="0" err="1" smtClean="0"/>
              <a:t>DeBodt</a:t>
            </a:r>
            <a:r>
              <a:rPr lang="en-US" sz="2000" dirty="0" smtClean="0"/>
              <a:t>, &amp; Roll (2009, 2013)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We estimate CAR using two factor market model </a:t>
            </a:r>
            <a:r>
              <a:rPr lang="en-US" sz="2000" dirty="0" smtClean="0"/>
              <a:t>(Griffin (2002))</a:t>
            </a:r>
            <a:endParaRPr lang="en-US" dirty="0" smtClean="0"/>
          </a:p>
          <a:p>
            <a:pPr marL="0" indent="0" algn="ctr">
              <a:buNone/>
            </a:pPr>
            <a:r>
              <a:rPr lang="en-US" sz="1800" dirty="0" smtClean="0"/>
              <a:t> </a:t>
            </a: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477000"/>
            <a:ext cx="378372" cy="3057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1145" y="5476525"/>
            <a:ext cx="5801710" cy="64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87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7. Bidder announcement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477000"/>
            <a:ext cx="378372" cy="30575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794689"/>
              </p:ext>
            </p:extLst>
          </p:nvPr>
        </p:nvGraphicFramePr>
        <p:xfrm>
          <a:off x="226570" y="1440377"/>
          <a:ext cx="8739404" cy="4876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6966"/>
                <a:gridCol w="1049675"/>
                <a:gridCol w="1050551"/>
                <a:gridCol w="1049675"/>
                <a:gridCol w="1051431"/>
                <a:gridCol w="1049675"/>
                <a:gridCol w="1051431"/>
              </a:tblGrid>
              <a:tr h="3236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CAR(-1, +1)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CAR(-2, +2)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CAR(-3, +3)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405"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[1]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[2]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[3]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61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Independent variable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solidFill>
                            <a:schemeClr val="bg1"/>
                          </a:solidFill>
                          <a:effectLst/>
                        </a:rPr>
                        <a:t>Coeff</a:t>
                      </a:r>
                      <a:r>
                        <a:rPr lang="en-US" sz="1400" b="1" i="1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14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bg1"/>
                          </a:solidFill>
                          <a:effectLst/>
                        </a:rPr>
                        <a:t>t-stat</a:t>
                      </a:r>
                      <a:endParaRPr lang="en-US" sz="14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bg1"/>
                          </a:solidFill>
                          <a:effectLst/>
                        </a:rPr>
                        <a:t>Coeff.</a:t>
                      </a:r>
                      <a:endParaRPr lang="en-US" sz="1400" b="1" i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bg1"/>
                          </a:solidFill>
                          <a:effectLst/>
                        </a:rPr>
                        <a:t>t-stat</a:t>
                      </a:r>
                      <a:endParaRPr lang="en-US" sz="14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solidFill>
                            <a:schemeClr val="bg1"/>
                          </a:solidFill>
                          <a:effectLst/>
                        </a:rPr>
                        <a:t>Coeff</a:t>
                      </a:r>
                      <a:r>
                        <a:rPr lang="en-US" sz="1400" b="1" i="1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14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bg1"/>
                          </a:solidFill>
                          <a:effectLst/>
                        </a:rPr>
                        <a:t>t-stat</a:t>
                      </a:r>
                      <a:endParaRPr lang="en-US" sz="14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</a:tr>
              <a:tr h="2139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FF00"/>
                          </a:solidFill>
                          <a:effectLst/>
                        </a:rPr>
                        <a:t>DONC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-0.146**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effectLst/>
                        </a:rPr>
                        <a:t>-2.39</a:t>
                      </a:r>
                      <a:endParaRPr lang="en-US" sz="1400" b="1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-0.212**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effectLst/>
                        </a:rPr>
                        <a:t>-2.05</a:t>
                      </a:r>
                      <a:endParaRPr lang="en-US" sz="1400" b="1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-0.295***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effectLst/>
                        </a:rPr>
                        <a:t>-4.36</a:t>
                      </a:r>
                      <a:endParaRPr lang="en-US" sz="1400" b="1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9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FF00"/>
                          </a:solidFill>
                          <a:effectLst/>
                        </a:rPr>
                        <a:t>DONC²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effectLst/>
                        </a:rPr>
                        <a:t>0.010**</a:t>
                      </a:r>
                      <a:endParaRPr lang="en-US" sz="1400" b="1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FF0000"/>
                          </a:solidFill>
                          <a:effectLst/>
                        </a:rPr>
                        <a:t>2.36</a:t>
                      </a:r>
                      <a:endParaRPr lang="en-US" sz="1400" b="1" i="1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0.019*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effectLst/>
                        </a:rPr>
                        <a:t>1.69</a:t>
                      </a:r>
                      <a:endParaRPr lang="en-US" sz="1400" b="1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effectLst/>
                        </a:rPr>
                        <a:t>0.023***</a:t>
                      </a:r>
                      <a:endParaRPr lang="en-US" sz="1400" b="1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effectLst/>
                        </a:rPr>
                        <a:t>4.12</a:t>
                      </a:r>
                      <a:endParaRPr lang="en-US" sz="1400" b="1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9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Acqurier</a:t>
                      </a:r>
                      <a:r>
                        <a:rPr lang="en-US" sz="1200" dirty="0">
                          <a:effectLst/>
                        </a:rPr>
                        <a:t> size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-0.088***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-2.73</a:t>
                      </a:r>
                      <a:endParaRPr lang="en-US" sz="14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-0.098**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-2.56</a:t>
                      </a:r>
                      <a:endParaRPr lang="en-US" sz="14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-0.238***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-10.03</a:t>
                      </a:r>
                      <a:endParaRPr lang="en-US" sz="14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9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Acquirer M/B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0.001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0.05</a:t>
                      </a:r>
                      <a:endParaRPr lang="en-US" sz="14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-0.007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-0.40</a:t>
                      </a:r>
                      <a:endParaRPr lang="en-US" sz="14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0.023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1.50</a:t>
                      </a:r>
                      <a:endParaRPr lang="en-US" sz="14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9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Public target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-0.230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-1.52</a:t>
                      </a:r>
                      <a:endParaRPr lang="en-US" sz="14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-0.355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-1.53</a:t>
                      </a:r>
                      <a:endParaRPr lang="en-US" sz="14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-0.436*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-1.80</a:t>
                      </a:r>
                      <a:endParaRPr lang="en-US" sz="14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9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Related M&amp;A 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0.017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0.26</a:t>
                      </a:r>
                      <a:endParaRPr lang="en-US" sz="14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0.074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0.75</a:t>
                      </a:r>
                      <a:endParaRPr lang="en-US" sz="14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0.076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0.90</a:t>
                      </a:r>
                      <a:endParaRPr lang="en-US" sz="14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9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Stock deal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0.237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0.98</a:t>
                      </a:r>
                      <a:endParaRPr lang="en-US" sz="14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0.432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1.56</a:t>
                      </a:r>
                      <a:endParaRPr lang="en-US" sz="14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0.212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0.69</a:t>
                      </a:r>
                      <a:endParaRPr lang="en-US" sz="14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9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Trend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0.059***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4.25</a:t>
                      </a:r>
                      <a:endParaRPr lang="en-US" sz="14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0.064***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3.83</a:t>
                      </a:r>
                      <a:endParaRPr lang="en-US" sz="14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0.071***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2.58</a:t>
                      </a:r>
                      <a:endParaRPr lang="en-US" sz="14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9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ΔGDP per capita 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-0.001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-1.14</a:t>
                      </a:r>
                      <a:endParaRPr lang="en-US" sz="14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-0.001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-0.61</a:t>
                      </a:r>
                      <a:endParaRPr lang="en-US" sz="14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0.0001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0.11</a:t>
                      </a:r>
                      <a:endParaRPr lang="en-US" sz="14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9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ΔGDP growth rate 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-0.004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-0.77</a:t>
                      </a:r>
                      <a:endParaRPr lang="en-US" sz="14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-0.009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-1.60</a:t>
                      </a:r>
                      <a:endParaRPr lang="en-US" sz="14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0.003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0.53</a:t>
                      </a:r>
                      <a:endParaRPr lang="en-US" sz="14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9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Δstock</a:t>
                      </a:r>
                      <a:r>
                        <a:rPr lang="en-US" sz="1200" dirty="0">
                          <a:effectLst/>
                        </a:rPr>
                        <a:t> market returns 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-0.002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-0.44</a:t>
                      </a:r>
                      <a:endParaRPr lang="en-US" sz="14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0.008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1.38</a:t>
                      </a:r>
                      <a:endParaRPr lang="en-US" sz="14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0.007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1.23</a:t>
                      </a:r>
                      <a:endParaRPr lang="en-US" sz="14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9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Δcurrency</a:t>
                      </a:r>
                      <a:r>
                        <a:rPr lang="en-US" sz="1200" dirty="0">
                          <a:effectLst/>
                        </a:rPr>
                        <a:t> valuation 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0.007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1.37</a:t>
                      </a:r>
                      <a:endParaRPr lang="en-US" sz="14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0.020***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3.21</a:t>
                      </a:r>
                      <a:endParaRPr lang="en-US" sz="14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0.005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0.07</a:t>
                      </a:r>
                      <a:endParaRPr lang="en-US" sz="14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7308">
                <a:tc>
                  <a:txBody>
                    <a:bodyPr/>
                    <a:lstStyle/>
                    <a:p>
                      <a:pPr algn="r"/>
                      <a:endParaRPr lang="en-US" sz="1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9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Acquirer country F.E.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9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Target country F.E.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9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Year F.E.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9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Standard error clustering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Target country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Target country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Target country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9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Obs.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22,036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22,036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22,036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9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R²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0.067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0.067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0.067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649" marR="6364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64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07972" cy="990600"/>
          </a:xfrm>
        </p:spPr>
        <p:txBody>
          <a:bodyPr>
            <a:normAutofit/>
          </a:bodyPr>
          <a:lstStyle/>
          <a:p>
            <a:r>
              <a:rPr lang="en-US" dirty="0"/>
              <a:t>Table </a:t>
            </a:r>
            <a:r>
              <a:rPr lang="en-US" dirty="0" smtClean="0"/>
              <a:t>8. </a:t>
            </a:r>
            <a:r>
              <a:rPr lang="en-US" dirty="0"/>
              <a:t>Experience building vs. memory loss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477000"/>
            <a:ext cx="378372" cy="30575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030119"/>
              </p:ext>
            </p:extLst>
          </p:nvPr>
        </p:nvGraphicFramePr>
        <p:xfrm>
          <a:off x="80921" y="1440382"/>
          <a:ext cx="8925517" cy="48396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9560"/>
                <a:gridCol w="615799"/>
                <a:gridCol w="617057"/>
                <a:gridCol w="616428"/>
                <a:gridCol w="619580"/>
                <a:gridCol w="616428"/>
                <a:gridCol w="617687"/>
                <a:gridCol w="615799"/>
                <a:gridCol w="618949"/>
                <a:gridCol w="616428"/>
                <a:gridCol w="617687"/>
                <a:gridCol w="616428"/>
                <a:gridCol w="617687"/>
              </a:tblGrid>
              <a:tr h="276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CAR(-1, +1)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CAR(-2, +2)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CAR(-3,+3)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9656">
                <a:tc>
                  <a:txBody>
                    <a:bodyPr/>
                    <a:lstStyle/>
                    <a:p>
                      <a:pPr algn="r"/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Short TBD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Long TBD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Short TBD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Long TBD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Short TBD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Long TBD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054">
                <a:tc>
                  <a:txBody>
                    <a:bodyPr/>
                    <a:lstStyle/>
                    <a:p>
                      <a:pPr algn="r"/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[1]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[2]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[3]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[4]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[5]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[6]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65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Independent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</a:rPr>
                        <a:t>var.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err="1">
                          <a:solidFill>
                            <a:schemeClr val="bg1"/>
                          </a:solidFill>
                          <a:effectLst/>
                        </a:rPr>
                        <a:t>Coeff</a:t>
                      </a:r>
                      <a:r>
                        <a:rPr lang="en-US" sz="1100" b="1" i="1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18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chemeClr val="bg1"/>
                          </a:solidFill>
                          <a:effectLst/>
                        </a:rPr>
                        <a:t>t-stat</a:t>
                      </a:r>
                      <a:endParaRPr lang="en-US" sz="18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err="1">
                          <a:solidFill>
                            <a:schemeClr val="bg1"/>
                          </a:solidFill>
                          <a:effectLst/>
                        </a:rPr>
                        <a:t>Coeff</a:t>
                      </a:r>
                      <a:r>
                        <a:rPr lang="en-US" sz="1100" b="1" i="1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18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chemeClr val="bg1"/>
                          </a:solidFill>
                          <a:effectLst/>
                        </a:rPr>
                        <a:t>t-stat</a:t>
                      </a:r>
                      <a:endParaRPr lang="en-US" sz="18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err="1">
                          <a:solidFill>
                            <a:schemeClr val="bg1"/>
                          </a:solidFill>
                          <a:effectLst/>
                        </a:rPr>
                        <a:t>Coeff</a:t>
                      </a:r>
                      <a:r>
                        <a:rPr lang="en-US" sz="1100" b="1" i="1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18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chemeClr val="bg1"/>
                          </a:solidFill>
                          <a:effectLst/>
                        </a:rPr>
                        <a:t>t-stat</a:t>
                      </a:r>
                      <a:endParaRPr lang="en-US" sz="18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solidFill>
                            <a:schemeClr val="bg1"/>
                          </a:solidFill>
                          <a:effectLst/>
                        </a:rPr>
                        <a:t>Coeff.</a:t>
                      </a:r>
                      <a:endParaRPr lang="en-US" sz="1800" b="1" i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solidFill>
                            <a:schemeClr val="bg1"/>
                          </a:solidFill>
                          <a:effectLst/>
                        </a:rPr>
                        <a:t>t-stat</a:t>
                      </a:r>
                      <a:endParaRPr lang="en-US" sz="1800" b="1" i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solidFill>
                            <a:schemeClr val="bg1"/>
                          </a:solidFill>
                          <a:effectLst/>
                        </a:rPr>
                        <a:t>Coeff.</a:t>
                      </a:r>
                      <a:endParaRPr lang="en-US" sz="1800" b="1" i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chemeClr val="bg1"/>
                          </a:solidFill>
                          <a:effectLst/>
                        </a:rPr>
                        <a:t>t-stat</a:t>
                      </a:r>
                      <a:endParaRPr lang="en-US" sz="18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err="1">
                          <a:solidFill>
                            <a:schemeClr val="bg1"/>
                          </a:solidFill>
                          <a:effectLst/>
                        </a:rPr>
                        <a:t>Coeff</a:t>
                      </a:r>
                      <a:r>
                        <a:rPr lang="en-US" sz="1100" b="1" i="1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18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chemeClr val="bg1"/>
                          </a:solidFill>
                          <a:effectLst/>
                        </a:rPr>
                        <a:t>t-stat</a:t>
                      </a:r>
                      <a:endParaRPr lang="en-US" sz="20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</a:tr>
              <a:tr h="30749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FF00"/>
                          </a:solidFill>
                          <a:effectLst/>
                        </a:rPr>
                        <a:t>DONC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0.759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effectLst/>
                        </a:rPr>
                        <a:t>2.46</a:t>
                      </a:r>
                      <a:endParaRPr lang="en-US" sz="2000" b="1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0.199</a:t>
                      </a:r>
                      <a:endParaRPr lang="en-US" sz="20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effectLst/>
                        </a:rPr>
                        <a:t>0.69</a:t>
                      </a:r>
                      <a:endParaRPr lang="en-US" sz="2000" b="1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0.692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effectLst/>
                        </a:rPr>
                        <a:t>1.84</a:t>
                      </a:r>
                      <a:endParaRPr lang="en-US" sz="2000" b="1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0.265</a:t>
                      </a:r>
                      <a:endParaRPr lang="en-US" sz="20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effectLst/>
                        </a:rPr>
                        <a:t>0.77</a:t>
                      </a:r>
                      <a:endParaRPr lang="en-US" sz="2000" b="1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0.796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effectLst/>
                        </a:rPr>
                        <a:t>1.98</a:t>
                      </a:r>
                      <a:endParaRPr lang="en-US" sz="2000" b="1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0.057</a:t>
                      </a:r>
                      <a:endParaRPr lang="en-US" sz="20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effectLst/>
                        </a:rPr>
                        <a:t>0.12</a:t>
                      </a:r>
                      <a:endParaRPr lang="en-US" sz="2000" b="1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131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FF00"/>
                          </a:solidFill>
                          <a:effectLst/>
                        </a:rPr>
                        <a:t>DONC²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0.072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effectLst/>
                        </a:rPr>
                        <a:t>-2.64</a:t>
                      </a:r>
                      <a:endParaRPr lang="en-US" sz="2000" b="1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-0.035</a:t>
                      </a:r>
                      <a:endParaRPr lang="en-US" sz="20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effectLst/>
                        </a:rPr>
                        <a:t>-1.27</a:t>
                      </a:r>
                      <a:endParaRPr lang="en-US" sz="2000" b="1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0.062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effectLst/>
                        </a:rPr>
                        <a:t>-1.84</a:t>
                      </a:r>
                      <a:endParaRPr lang="en-US" sz="2000" b="1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-0.043</a:t>
                      </a:r>
                      <a:endParaRPr lang="en-US" sz="20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effectLst/>
                        </a:rPr>
                        <a:t>-1.31</a:t>
                      </a:r>
                      <a:endParaRPr lang="en-US" sz="2000" b="1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0.077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effectLst/>
                        </a:rPr>
                        <a:t>-2.06</a:t>
                      </a:r>
                      <a:endParaRPr lang="en-US" sz="2000" b="1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-0.025</a:t>
                      </a:r>
                      <a:endParaRPr lang="en-US" sz="20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effectLst/>
                        </a:rPr>
                        <a:t>-0.60</a:t>
                      </a:r>
                      <a:endParaRPr lang="en-US" sz="2000" b="1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70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Acqurier</a:t>
                      </a:r>
                      <a:r>
                        <a:rPr lang="en-US" sz="1200" dirty="0">
                          <a:effectLst/>
                        </a:rPr>
                        <a:t> size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smtClean="0">
                          <a:effectLst/>
                        </a:rPr>
                        <a:t>0.121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-2.71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smtClean="0">
                          <a:effectLst/>
                        </a:rPr>
                        <a:t>0.132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-4.43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smtClean="0">
                          <a:effectLst/>
                        </a:rPr>
                        <a:t>0.184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-2.99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smtClean="0">
                          <a:effectLst/>
                        </a:rPr>
                        <a:t>0.181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-4.39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smtClean="0">
                          <a:effectLst/>
                        </a:rPr>
                        <a:t>0.192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-4.06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smtClean="0">
                          <a:effectLst/>
                        </a:rPr>
                        <a:t>0.094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-2.36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557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Acqurier M/B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0.040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1.01</a:t>
                      </a:r>
                      <a:endParaRPr lang="en-US" sz="20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-0.025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-0.95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0.056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1.44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-0.01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0.065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1.58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0.012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0.45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557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Public target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-0.310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-0.42</a:t>
                      </a:r>
                      <a:endParaRPr lang="en-US" sz="20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-0.615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-1.24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-0.286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-0.25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-0.717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-1.33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0.114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0.09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-0.555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-0.94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557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Related M&amp;A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-0.225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-0.90</a:t>
                      </a:r>
                      <a:endParaRPr lang="en-US" sz="20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0.339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2.23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-0.170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-0.63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-0.060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-0.2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-0.242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-0.86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-0.143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-0.43</a:t>
                      </a:r>
                      <a:endParaRPr lang="en-US" sz="20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557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Stock deal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0.010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0.02</a:t>
                      </a:r>
                      <a:endParaRPr lang="en-US" sz="20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0.716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1.07</a:t>
                      </a:r>
                      <a:endParaRPr lang="en-US" sz="20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0.648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0.51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1.741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2.19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0.511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0.45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1.545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1.95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557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Trend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0.024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0.45</a:t>
                      </a:r>
                      <a:endParaRPr lang="en-US" sz="20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0.125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0.22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-0.012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-0.25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0.819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1.14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0.052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0.87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0.444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0.42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557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ΔGDP per capita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0.000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0.05</a:t>
                      </a:r>
                      <a:endParaRPr lang="en-US" sz="20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smtClean="0">
                          <a:effectLst/>
                        </a:rPr>
                        <a:t>0.001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-0.37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0.09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smtClean="0">
                          <a:effectLst/>
                        </a:rPr>
                        <a:t>0.001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-0.53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-0.001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-0.27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-0.0004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-0.21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557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ΔGDP growth rate 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-0.008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-0.33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0.007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0.21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-0.031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-1.21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0.024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0.70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0.014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0.47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0.015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0.37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557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ΔStock</a:t>
                      </a:r>
                      <a:r>
                        <a:rPr lang="en-US" sz="1200" dirty="0">
                          <a:effectLst/>
                        </a:rPr>
                        <a:t> market </a:t>
                      </a:r>
                      <a:r>
                        <a:rPr lang="en-US" sz="1200" dirty="0" smtClean="0">
                          <a:effectLst/>
                        </a:rPr>
                        <a:t>return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-0.01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-0.001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-0.15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0.002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0.91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-0.003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-0.71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-0.003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-0.97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-0.002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-0.39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515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ΔCurrency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valuation 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-0.003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-0.11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-0.033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-1.14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0.040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1.40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-0.038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-1.05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-0.005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-0.15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-0.032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-0.79</a:t>
                      </a:r>
                      <a:endParaRPr lang="en-US" sz="20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92">
                <a:tc>
                  <a:txBody>
                    <a:bodyPr/>
                    <a:lstStyle/>
                    <a:p>
                      <a:pPr algn="r"/>
                      <a:endParaRPr lang="en-US" sz="11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024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Fixed effects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Acquirer-/target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-country, Year</a:t>
                      </a:r>
                      <a:endParaRPr lang="en-US" sz="12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557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S.E. clustering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Target country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Target country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Target country</a:t>
                      </a:r>
                      <a:endParaRPr lang="en-US" sz="20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Target country</a:t>
                      </a:r>
                      <a:endParaRPr lang="en-US" sz="20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Target country</a:t>
                      </a:r>
                      <a:endParaRPr lang="en-US" sz="20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Target country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557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Obs.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1,648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1,938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1,648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1,938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1,648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1,938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557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R²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0.064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0.067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0.065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0.080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0.065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0.073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23" marR="631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50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8. Country-specific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477000"/>
            <a:ext cx="378372" cy="30575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630589"/>
              </p:ext>
            </p:extLst>
          </p:nvPr>
        </p:nvGraphicFramePr>
        <p:xfrm>
          <a:off x="121381" y="1456563"/>
          <a:ext cx="8943791" cy="4856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7739"/>
                <a:gridCol w="606165"/>
                <a:gridCol w="607436"/>
                <a:gridCol w="606165"/>
                <a:gridCol w="608705"/>
                <a:gridCol w="606165"/>
                <a:gridCol w="608072"/>
                <a:gridCol w="606165"/>
                <a:gridCol w="608072"/>
                <a:gridCol w="606165"/>
                <a:gridCol w="608072"/>
                <a:gridCol w="606165"/>
                <a:gridCol w="608705"/>
              </a:tblGrid>
              <a:tr h="316394"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CAR(-1, +1)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CAR(-2, +2)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CAR(-3,+3)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303"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Short TBD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Long TBD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Short TBD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Long TBD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Short TBD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Long TBD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303">
                <a:tc>
                  <a:txBody>
                    <a:bodyPr/>
                    <a:lstStyle/>
                    <a:p>
                      <a:pPr algn="r"/>
                      <a:endParaRPr lang="en-US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[1]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[2]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[3]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[4]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[5]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</a:rPr>
                        <a:t>[6]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30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Independent </a:t>
                      </a:r>
                      <a:r>
                        <a:rPr lang="en-US" sz="1200" dirty="0" smtClean="0">
                          <a:effectLst/>
                        </a:rPr>
                        <a:t>var.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 err="1">
                          <a:solidFill>
                            <a:schemeClr val="bg1"/>
                          </a:solidFill>
                          <a:effectLst/>
                        </a:rPr>
                        <a:t>Coeff</a:t>
                      </a:r>
                      <a:r>
                        <a:rPr lang="en-US" sz="1200" b="1" i="1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12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chemeClr val="bg1"/>
                          </a:solidFill>
                          <a:effectLst/>
                        </a:rPr>
                        <a:t>t-stat</a:t>
                      </a:r>
                      <a:endParaRPr lang="en-US" sz="12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chemeClr val="bg1"/>
                          </a:solidFill>
                          <a:effectLst/>
                        </a:rPr>
                        <a:t>Coeff.</a:t>
                      </a:r>
                      <a:endParaRPr lang="en-US" sz="1200" b="1" i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chemeClr val="bg1"/>
                          </a:solidFill>
                          <a:effectLst/>
                        </a:rPr>
                        <a:t>t-stat</a:t>
                      </a:r>
                      <a:endParaRPr lang="en-US" sz="12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chemeClr val="bg1"/>
                          </a:solidFill>
                          <a:effectLst/>
                        </a:rPr>
                        <a:t>Coeff.</a:t>
                      </a:r>
                      <a:endParaRPr lang="en-US" sz="1200" b="1" i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chemeClr val="bg1"/>
                          </a:solidFill>
                          <a:effectLst/>
                        </a:rPr>
                        <a:t>t-stat</a:t>
                      </a:r>
                      <a:endParaRPr lang="en-US" sz="12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chemeClr val="bg1"/>
                          </a:solidFill>
                          <a:effectLst/>
                        </a:rPr>
                        <a:t>Coeff.</a:t>
                      </a:r>
                      <a:endParaRPr lang="en-US" sz="1200" b="1" i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chemeClr val="bg1"/>
                          </a:solidFill>
                          <a:effectLst/>
                        </a:rPr>
                        <a:t>t-stat</a:t>
                      </a:r>
                      <a:endParaRPr lang="en-US" sz="12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chemeClr val="bg1"/>
                          </a:solidFill>
                          <a:effectLst/>
                        </a:rPr>
                        <a:t>Coeff.</a:t>
                      </a:r>
                      <a:endParaRPr lang="en-US" sz="1200" b="1" i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chemeClr val="bg1"/>
                          </a:solidFill>
                          <a:effectLst/>
                        </a:rPr>
                        <a:t>t-stat</a:t>
                      </a:r>
                      <a:endParaRPr lang="en-US" sz="12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chemeClr val="bg1"/>
                          </a:solidFill>
                          <a:effectLst/>
                        </a:rPr>
                        <a:t>Coeff.</a:t>
                      </a:r>
                      <a:endParaRPr lang="en-US" sz="1200" b="1" i="1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chemeClr val="bg1"/>
                          </a:solidFill>
                          <a:effectLst/>
                        </a:rPr>
                        <a:t>t-stat</a:t>
                      </a:r>
                      <a:endParaRPr lang="en-US" sz="1200" b="1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</a:tr>
              <a:tr h="26196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</a:rPr>
                        <a:t>DON</a:t>
                      </a:r>
                      <a:endParaRPr lang="en-US" sz="1200" dirty="0">
                        <a:solidFill>
                          <a:srgbClr val="FFC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</a:rPr>
                        <a:t>-0.010</a:t>
                      </a:r>
                      <a:endParaRPr lang="en-US" sz="1200" b="1" dirty="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7030A0"/>
                          </a:solidFill>
                          <a:effectLst/>
                        </a:rPr>
                        <a:t>-0.18</a:t>
                      </a:r>
                      <a:endParaRPr lang="en-US" sz="1200" b="1" i="1" dirty="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0.027</a:t>
                      </a:r>
                      <a:endParaRPr lang="en-US" sz="12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</a:rPr>
                        <a:t>0.64</a:t>
                      </a:r>
                      <a:endParaRPr lang="en-US" sz="1200" b="1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</a:rPr>
                        <a:t>0.052</a:t>
                      </a:r>
                      <a:endParaRPr lang="en-US" sz="1200" b="1" dirty="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7030A0"/>
                          </a:solidFill>
                          <a:effectLst/>
                        </a:rPr>
                        <a:t>0.82</a:t>
                      </a:r>
                      <a:endParaRPr lang="en-US" sz="1200" b="1" i="1" dirty="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0.016</a:t>
                      </a:r>
                      <a:endParaRPr lang="en-US" sz="12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</a:rPr>
                        <a:t>0.39</a:t>
                      </a:r>
                      <a:endParaRPr lang="en-US" sz="1200" b="1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</a:rPr>
                        <a:t>0.007</a:t>
                      </a:r>
                      <a:endParaRPr lang="en-US" sz="1200" b="1" dirty="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7030A0"/>
                          </a:solidFill>
                          <a:effectLst/>
                        </a:rPr>
                        <a:t>0.10</a:t>
                      </a:r>
                      <a:endParaRPr lang="en-US" sz="1200" b="1" i="1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0.050</a:t>
                      </a:r>
                      <a:endParaRPr lang="en-US" sz="12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</a:rPr>
                        <a:t>1.01</a:t>
                      </a:r>
                      <a:endParaRPr lang="en-US" sz="1200" b="1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133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</a:rPr>
                        <a:t>DON²</a:t>
                      </a:r>
                      <a:endParaRPr lang="en-US" sz="1200" dirty="0">
                        <a:solidFill>
                          <a:srgbClr val="FFC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7030A0"/>
                          </a:solidFill>
                          <a:effectLst/>
                        </a:rPr>
                        <a:t>0.000</a:t>
                      </a:r>
                      <a:endParaRPr lang="en-US" sz="1200" b="1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7030A0"/>
                          </a:solidFill>
                          <a:effectLst/>
                        </a:rPr>
                        <a:t>-0.06</a:t>
                      </a:r>
                      <a:endParaRPr lang="en-US" sz="1200" b="1" i="1" dirty="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-0.001</a:t>
                      </a:r>
                      <a:endParaRPr lang="en-US" sz="12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effectLst/>
                        </a:rPr>
                        <a:t>-0.81</a:t>
                      </a:r>
                      <a:endParaRPr lang="en-US" sz="1200" b="1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</a:rPr>
                        <a:t>-0.001</a:t>
                      </a:r>
                      <a:endParaRPr lang="en-US" sz="1200" b="1" dirty="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7030A0"/>
                          </a:solidFill>
                          <a:effectLst/>
                        </a:rPr>
                        <a:t>-0.67</a:t>
                      </a:r>
                      <a:endParaRPr lang="en-US" sz="1200" b="1" i="1" dirty="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-0.001</a:t>
                      </a:r>
                      <a:endParaRPr lang="en-US" sz="12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</a:rPr>
                        <a:t>-0.50</a:t>
                      </a:r>
                      <a:endParaRPr lang="en-US" sz="1200" b="1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7030A0"/>
                          </a:solidFill>
                          <a:effectLst/>
                        </a:rPr>
                        <a:t>0.000</a:t>
                      </a:r>
                      <a:endParaRPr lang="en-US" sz="1200" b="1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7030A0"/>
                          </a:solidFill>
                          <a:effectLst/>
                        </a:rPr>
                        <a:t>-0.08</a:t>
                      </a:r>
                      <a:endParaRPr lang="en-US" sz="1200" b="1" i="1" dirty="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-0.002</a:t>
                      </a:r>
                      <a:endParaRPr lang="en-US" sz="12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effectLst/>
                        </a:rPr>
                        <a:t>-1.40</a:t>
                      </a:r>
                      <a:endParaRPr lang="en-US" sz="1200" b="1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530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Acqurier size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smtClean="0">
                          <a:effectLst/>
                        </a:rPr>
                        <a:t>0.113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-2.76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smtClean="0">
                          <a:effectLst/>
                        </a:rPr>
                        <a:t>0.143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-5.86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smtClean="0">
                          <a:effectLst/>
                        </a:rPr>
                        <a:t>0.197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-2.97</a:t>
                      </a:r>
                      <a:endParaRPr lang="en-US" sz="12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smtClean="0">
                          <a:effectLst/>
                        </a:rPr>
                        <a:t>0.193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-5.07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smtClean="0">
                          <a:effectLst/>
                        </a:rPr>
                        <a:t>0.200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-3.56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smtClean="0">
                          <a:effectLst/>
                        </a:rPr>
                        <a:t>0.109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-2.58</a:t>
                      </a:r>
                      <a:endParaRPr lang="en-US" sz="12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530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Acqurier M/B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0.037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0.99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-0.023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-0.87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0.056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1.49</a:t>
                      </a:r>
                      <a:endParaRPr lang="en-US" sz="12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0.002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0.07</a:t>
                      </a:r>
                      <a:endParaRPr lang="en-US" sz="12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0.063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1.58</a:t>
                      </a:r>
                      <a:endParaRPr lang="en-US" sz="12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0.015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0.58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530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Public target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-0.368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-0.51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-0.594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-1.20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-0.313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-0.28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-0.692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-1.28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0.070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0.06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-0.531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-0.90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530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Related M&amp;A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-0.215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-0.88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0.343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2.18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-0.165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-0.61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-0.056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-0.19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-0.236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-0.83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-0.134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-0.43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530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Stock deal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-0.031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-0.06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0.737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1.11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0.657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0.52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1.754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2.19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0.508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0.46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1.591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2.00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530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Trend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0.040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0.77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0.083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0.15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-0.007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-0.15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0.770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1.09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0.060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0.99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0.387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0.38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530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ΔGDP per capita 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-0.01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-0.001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-0.41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0.03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-0.001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-0.56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-0.001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-0.31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-0.001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-0.29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530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ΔGDP growth rate 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-0.004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-0.17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0.008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0.26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-0.028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-1.05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0.025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0.77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0.017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0.56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0.017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0.42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530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ΔStock market returns 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-0.08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-0.001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-0.23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0.002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0.81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-0.003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-0.79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-0.003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-1.01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-0.002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</a:rPr>
                        <a:t>-0.45</a:t>
                      </a:r>
                      <a:endParaRPr lang="en-US" sz="12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530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ΔCurrency valuation 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-0.009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-0.29</a:t>
                      </a:r>
                      <a:endParaRPr lang="en-US" sz="12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-0.035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-1.26</a:t>
                      </a:r>
                      <a:endParaRPr lang="en-US" sz="12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0.035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1.20</a:t>
                      </a:r>
                      <a:endParaRPr lang="en-US" sz="12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-0.041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-1.14</a:t>
                      </a:r>
                      <a:endParaRPr lang="en-US" sz="12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-0.010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-0.30</a:t>
                      </a:r>
                      <a:endParaRPr lang="en-US" sz="12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-0.035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-0.87</a:t>
                      </a:r>
                      <a:endParaRPr lang="en-US" sz="12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7150">
                <a:tc>
                  <a:txBody>
                    <a:bodyPr/>
                    <a:lstStyle/>
                    <a:p>
                      <a:pPr algn="r"/>
                      <a:endParaRPr lang="en-US" sz="11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530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Fixed effects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Acquirer-/target-country, Year</a:t>
                      </a:r>
                      <a:endParaRPr lang="en-US" sz="1200" dirty="0"/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3143" marR="6314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3143" marR="6314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3143" marR="6314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3143" marR="6314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3143" marR="6314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30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S.</a:t>
                      </a:r>
                      <a:r>
                        <a:rPr lang="en-US" sz="1200" baseline="0" dirty="0" smtClean="0">
                          <a:effectLst/>
                        </a:rPr>
                        <a:t>E. </a:t>
                      </a:r>
                      <a:r>
                        <a:rPr lang="en-US" sz="1200" dirty="0" smtClean="0">
                          <a:effectLst/>
                        </a:rPr>
                        <a:t>clustering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Target country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Target country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Target country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Target country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Target country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Target country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30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Obs.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1,648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1,938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1,648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1,938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1,648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1,938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30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R²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0.06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0.066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0.063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0.079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0.063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0.077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43" marR="6314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34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Cross-border mergers and acquisitions (M&amp;A)</a:t>
            </a:r>
          </a:p>
          <a:p>
            <a:r>
              <a:rPr lang="en-US" sz="2500" dirty="0"/>
              <a:t>Recent trend: </a:t>
            </a:r>
          </a:p>
          <a:p>
            <a:pPr lvl="1"/>
            <a:r>
              <a:rPr lang="en-US" sz="2300" dirty="0"/>
              <a:t>Total value of M&amp;A is $2.6 trillion </a:t>
            </a:r>
          </a:p>
          <a:p>
            <a:pPr lvl="2"/>
            <a:r>
              <a:rPr lang="en-US" sz="2000" dirty="0"/>
              <a:t>36% is CBMA (Thompson Reuter, 2012)</a:t>
            </a:r>
          </a:p>
          <a:p>
            <a:pPr lvl="2"/>
            <a:endParaRPr lang="en-US" sz="1100" dirty="0"/>
          </a:p>
          <a:p>
            <a:r>
              <a:rPr lang="en-US" sz="2500" dirty="0"/>
              <a:t>M</a:t>
            </a:r>
            <a:r>
              <a:rPr lang="en-US" sz="2500" dirty="0" smtClean="0"/>
              <a:t>any </a:t>
            </a:r>
            <a:r>
              <a:rPr lang="en-US" sz="2500" dirty="0"/>
              <a:t>complexities and risks </a:t>
            </a:r>
          </a:p>
          <a:p>
            <a:pPr lvl="2"/>
            <a:r>
              <a:rPr lang="en-US" dirty="0"/>
              <a:t>Cultural difference (</a:t>
            </a:r>
            <a:r>
              <a:rPr lang="en-US" dirty="0" err="1"/>
              <a:t>Barkema</a:t>
            </a:r>
            <a:r>
              <a:rPr lang="en-US" dirty="0"/>
              <a:t> et al., 1996; Ahern et al. 2012)</a:t>
            </a:r>
            <a:endParaRPr lang="en-US" sz="1300" dirty="0"/>
          </a:p>
          <a:p>
            <a:pPr lvl="2"/>
            <a:r>
              <a:rPr lang="en-US" dirty="0"/>
              <a:t>Information environment (Louis, 2013)</a:t>
            </a:r>
          </a:p>
          <a:p>
            <a:pPr lvl="2"/>
            <a:r>
              <a:rPr lang="en-US" dirty="0"/>
              <a:t>Economic nationalism (Dixit, 2011; </a:t>
            </a:r>
            <a:r>
              <a:rPr lang="en-US" dirty="0" err="1"/>
              <a:t>Dinc</a:t>
            </a:r>
            <a:r>
              <a:rPr lang="en-US" dirty="0"/>
              <a:t> and </a:t>
            </a:r>
            <a:r>
              <a:rPr lang="en-US" dirty="0" err="1"/>
              <a:t>Erel</a:t>
            </a:r>
            <a:r>
              <a:rPr lang="en-US" dirty="0"/>
              <a:t>, 2013)</a:t>
            </a:r>
          </a:p>
          <a:p>
            <a:pPr lvl="2"/>
            <a:r>
              <a:rPr lang="en-US" dirty="0"/>
              <a:t>Law and regulation (Rossi and </a:t>
            </a:r>
            <a:r>
              <a:rPr lang="en-US" dirty="0" err="1"/>
              <a:t>Volpin</a:t>
            </a:r>
            <a:r>
              <a:rPr lang="en-US" dirty="0"/>
              <a:t>, 2004; </a:t>
            </a:r>
            <a:r>
              <a:rPr lang="en-US" dirty="0" err="1"/>
              <a:t>Dikova</a:t>
            </a:r>
            <a:r>
              <a:rPr lang="en-US" dirty="0"/>
              <a:t> et al. 2010)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477000"/>
            <a:ext cx="378372" cy="30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21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Bidders repeat deals in the same country…</a:t>
            </a:r>
            <a:endParaRPr lang="en-US" dirty="0"/>
          </a:p>
          <a:p>
            <a:pPr lvl="1"/>
            <a:r>
              <a:rPr lang="en-US" dirty="0" smtClean="0"/>
              <a:t>They make deals faster and faster</a:t>
            </a:r>
            <a:endParaRPr lang="en-US" dirty="0"/>
          </a:p>
          <a:p>
            <a:pPr lvl="1"/>
            <a:r>
              <a:rPr lang="en-US" dirty="0" smtClean="0"/>
              <a:t>They buy larger ownership stake in the target firm</a:t>
            </a:r>
            <a:endParaRPr lang="en-US" dirty="0"/>
          </a:p>
          <a:p>
            <a:pPr lvl="1"/>
            <a:r>
              <a:rPr lang="en-US" dirty="0" smtClean="0"/>
              <a:t>They use more cash as the payment method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Bidders learn through serial acquisitions in the country.</a:t>
            </a:r>
          </a:p>
          <a:p>
            <a:pPr lvl="1"/>
            <a:r>
              <a:rPr lang="en-US" dirty="0" smtClean="0"/>
              <a:t>Timing of learning matters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i="1" dirty="0" smtClean="0"/>
              <a:t>We welcome your suggestions!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477000"/>
            <a:ext cx="378372" cy="30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67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b="1" dirty="0" smtClean="0"/>
          </a:p>
          <a:p>
            <a:pPr marL="0" indent="0" algn="just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dirty="0" smtClean="0"/>
              <a:t>Yet,</a:t>
            </a:r>
            <a:r>
              <a:rPr lang="en-US" sz="2800" b="1" dirty="0" smtClean="0"/>
              <a:t> </a:t>
            </a:r>
            <a:r>
              <a:rPr lang="en-US" dirty="0"/>
              <a:t>m</a:t>
            </a:r>
            <a:r>
              <a:rPr lang="en-US" dirty="0" smtClean="0"/>
              <a:t>any </a:t>
            </a:r>
            <a:r>
              <a:rPr lang="en-US" dirty="0"/>
              <a:t>firms repeat cross-border deals in the same target country despite the risk and </a:t>
            </a:r>
            <a:r>
              <a:rPr lang="en-US" dirty="0" smtClean="0"/>
              <a:t>complexity. </a:t>
            </a:r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sz="2400" i="1" dirty="0" smtClean="0"/>
              <a:t>Why?</a:t>
            </a:r>
            <a:endParaRPr lang="en-US" sz="2400" i="1" dirty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477000"/>
            <a:ext cx="378372" cy="30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7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Unlike other papers,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500" b="1" dirty="0" smtClean="0"/>
          </a:p>
          <a:p>
            <a:pPr marL="0" indent="0">
              <a:buNone/>
            </a:pPr>
            <a:r>
              <a:rPr lang="en-US" sz="2500" b="1" dirty="0" smtClean="0"/>
              <a:t>We examine SERIAL </a:t>
            </a:r>
            <a:r>
              <a:rPr lang="en-US" sz="2500" b="1" dirty="0"/>
              <a:t>cross-border </a:t>
            </a:r>
            <a:r>
              <a:rPr lang="en-US" sz="2500" b="1" dirty="0" smtClean="0"/>
              <a:t>M&amp;As.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effect of firms’ repetitive </a:t>
            </a:r>
            <a:r>
              <a:rPr lang="en-US" dirty="0" smtClean="0"/>
              <a:t>deal making on deal structure </a:t>
            </a:r>
            <a:r>
              <a:rPr lang="en-US" sz="2400" dirty="0" smtClean="0"/>
              <a:t>and shareholder wealth.</a:t>
            </a:r>
            <a:endParaRPr lang="en-US" dirty="0"/>
          </a:p>
          <a:p>
            <a:endParaRPr lang="en-US" dirty="0"/>
          </a:p>
          <a:p>
            <a:r>
              <a:rPr lang="en-US" dirty="0"/>
              <a:t>Whether learning is induced from repetitive acquisitions in the same </a:t>
            </a:r>
            <a:r>
              <a:rPr lang="en-US" dirty="0" smtClean="0"/>
              <a:t>country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Or managerial hubris?</a:t>
            </a:r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477000"/>
            <a:ext cx="378372" cy="30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09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acquirers make more </a:t>
            </a:r>
            <a:r>
              <a:rPr lang="en-US" dirty="0" smtClean="0"/>
              <a:t>deals in the same country,</a:t>
            </a:r>
            <a:endParaRPr lang="en-US" dirty="0"/>
          </a:p>
          <a:p>
            <a:pPr lvl="1"/>
            <a:r>
              <a:rPr lang="en-US" dirty="0"/>
              <a:t>The time between successive deals </a:t>
            </a:r>
            <a:r>
              <a:rPr lang="en-US" dirty="0" smtClean="0"/>
              <a:t>declines</a:t>
            </a:r>
            <a:endParaRPr lang="en-US" dirty="0"/>
          </a:p>
          <a:p>
            <a:pPr lvl="1"/>
            <a:r>
              <a:rPr lang="en-US" dirty="0"/>
              <a:t>The percentage of ownership stake acquired increases</a:t>
            </a:r>
          </a:p>
          <a:p>
            <a:pPr lvl="1"/>
            <a:r>
              <a:rPr lang="en-US" dirty="0"/>
              <a:t>The percentage of cash payment </a:t>
            </a:r>
            <a:r>
              <a:rPr lang="en-US" dirty="0" smtClean="0"/>
              <a:t>increases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Evidence of learning:</a:t>
            </a:r>
          </a:p>
          <a:p>
            <a:r>
              <a:rPr lang="en-US" dirty="0" smtClean="0"/>
              <a:t>Where </a:t>
            </a:r>
            <a:r>
              <a:rPr lang="en-US" dirty="0" smtClean="0"/>
              <a:t>learning gains exist,</a:t>
            </a:r>
            <a:endParaRPr lang="en-US" dirty="0" smtClean="0"/>
          </a:p>
          <a:p>
            <a:pPr lvl="1"/>
            <a:r>
              <a:rPr lang="en-US" dirty="0" smtClean="0"/>
              <a:t>The time between deals declines more sharply and,</a:t>
            </a:r>
          </a:p>
          <a:p>
            <a:pPr lvl="1"/>
            <a:r>
              <a:rPr lang="en-US" dirty="0" smtClean="0"/>
              <a:t>bidder </a:t>
            </a:r>
            <a:r>
              <a:rPr lang="en-US" dirty="0"/>
              <a:t>announcement returns </a:t>
            </a:r>
            <a:r>
              <a:rPr lang="en-US" dirty="0" smtClean="0"/>
              <a:t>increase as they make more deals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477000"/>
            <a:ext cx="378372" cy="30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1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Learning in M&amp;A</a:t>
            </a:r>
          </a:p>
          <a:p>
            <a:pPr lvl="1"/>
            <a:r>
              <a:rPr lang="en-US" dirty="0" smtClean="0"/>
              <a:t>Repeat cross-border M&amp;A is an ideal setup</a:t>
            </a:r>
          </a:p>
          <a:p>
            <a:endParaRPr lang="en-US" dirty="0" smtClean="0"/>
          </a:p>
          <a:p>
            <a:r>
              <a:rPr lang="en-US" dirty="0" smtClean="0"/>
              <a:t>What firms do in the face of risks in foreign countries?</a:t>
            </a:r>
          </a:p>
          <a:p>
            <a:pPr lvl="1"/>
            <a:r>
              <a:rPr lang="en-US" dirty="0" smtClean="0"/>
              <a:t>Explain why many firms go back despite risks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value of cross-border M&amp;A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idder CAR can vary across different stages of learning </a:t>
            </a:r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477000"/>
            <a:ext cx="378372" cy="30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78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Cross-border M&amp;A deals between 50 countries during 1990-2010</a:t>
            </a:r>
          </a:p>
          <a:p>
            <a:pPr lvl="1"/>
            <a:r>
              <a:rPr lang="en-US" dirty="0" smtClean="0"/>
              <a:t>SDC: deal-specific information e.g., announcement date, payment, etc. </a:t>
            </a:r>
          </a:p>
          <a:p>
            <a:pPr lvl="1"/>
            <a:endParaRPr lang="en-US" sz="500" dirty="0" smtClean="0"/>
          </a:p>
          <a:p>
            <a:r>
              <a:rPr lang="en-US" dirty="0" smtClean="0"/>
              <a:t>Stock returns</a:t>
            </a:r>
          </a:p>
          <a:p>
            <a:pPr lvl="1"/>
            <a:r>
              <a:rPr lang="en-US" dirty="0" smtClean="0"/>
              <a:t>CRSP for US firms</a:t>
            </a:r>
          </a:p>
          <a:p>
            <a:pPr lvl="1"/>
            <a:r>
              <a:rPr lang="en-US" dirty="0" err="1" smtClean="0"/>
              <a:t>Datastream</a:t>
            </a:r>
            <a:r>
              <a:rPr lang="en-US" dirty="0" smtClean="0"/>
              <a:t> for non-US firms</a:t>
            </a:r>
          </a:p>
          <a:p>
            <a:pPr lvl="1"/>
            <a:endParaRPr lang="en-US" sz="500" dirty="0" smtClean="0"/>
          </a:p>
          <a:p>
            <a:r>
              <a:rPr lang="en-US" dirty="0" smtClean="0"/>
              <a:t>Financial statement</a:t>
            </a:r>
          </a:p>
          <a:p>
            <a:pPr lvl="1"/>
            <a:r>
              <a:rPr lang="en-US" dirty="0" err="1" smtClean="0"/>
              <a:t>Compustat</a:t>
            </a:r>
            <a:r>
              <a:rPr lang="en-US" dirty="0" smtClean="0"/>
              <a:t> for US firms</a:t>
            </a:r>
          </a:p>
          <a:p>
            <a:pPr lvl="1"/>
            <a:r>
              <a:rPr lang="en-US" dirty="0" err="1" smtClean="0"/>
              <a:t>Datastream</a:t>
            </a:r>
            <a:r>
              <a:rPr lang="en-US" dirty="0" smtClean="0"/>
              <a:t> for non-US firms</a:t>
            </a:r>
          </a:p>
          <a:p>
            <a:pPr lvl="1"/>
            <a:endParaRPr lang="en-US" sz="500" dirty="0" smtClean="0"/>
          </a:p>
          <a:p>
            <a:r>
              <a:rPr lang="en-US" dirty="0" smtClean="0"/>
              <a:t>Macro-level variables</a:t>
            </a:r>
          </a:p>
          <a:p>
            <a:pPr lvl="1"/>
            <a:r>
              <a:rPr lang="en-US" dirty="0" err="1"/>
              <a:t>Datastream</a:t>
            </a:r>
            <a:r>
              <a:rPr lang="en-US" dirty="0"/>
              <a:t> </a:t>
            </a:r>
            <a:r>
              <a:rPr lang="en-US" dirty="0" smtClean="0"/>
              <a:t>MSCI: Stock market index returns </a:t>
            </a:r>
          </a:p>
          <a:p>
            <a:pPr lvl="1"/>
            <a:r>
              <a:rPr lang="en-US" dirty="0" smtClean="0"/>
              <a:t>World Bank: GDP</a:t>
            </a:r>
          </a:p>
          <a:p>
            <a:pPr lvl="1"/>
            <a:r>
              <a:rPr lang="en-US" dirty="0" smtClean="0"/>
              <a:t>Penn World Table: Currency </a:t>
            </a:r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477000"/>
            <a:ext cx="378372" cy="30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60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Deal order number in the same target country (DONC)</a:t>
            </a:r>
          </a:p>
          <a:p>
            <a:endParaRPr lang="en-US" dirty="0"/>
          </a:p>
          <a:p>
            <a:r>
              <a:rPr lang="en-US" dirty="0" smtClean="0"/>
              <a:t>Time between successive deals (TBD)</a:t>
            </a:r>
          </a:p>
          <a:p>
            <a:endParaRPr lang="en-US" dirty="0"/>
          </a:p>
          <a:p>
            <a:r>
              <a:rPr lang="en-US" dirty="0"/>
              <a:t>Percentage of ownership </a:t>
            </a:r>
            <a:r>
              <a:rPr lang="en-US" dirty="0" smtClean="0"/>
              <a:t>stake acquired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Percentage of consideration paid in cash</a:t>
            </a:r>
          </a:p>
          <a:p>
            <a:endParaRPr lang="en-US" dirty="0"/>
          </a:p>
          <a:p>
            <a:r>
              <a:rPr lang="en-US" dirty="0" smtClean="0"/>
              <a:t>Bidder announcement returns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477000"/>
            <a:ext cx="378372" cy="30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03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477000"/>
            <a:ext cx="378372" cy="305755"/>
          </a:xfrm>
          <a:prstGeom prst="rect">
            <a:avLst/>
          </a:prstGeom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128850469"/>
              </p:ext>
            </p:extLst>
          </p:nvPr>
        </p:nvGraphicFramePr>
        <p:xfrm>
          <a:off x="102478" y="2163642"/>
          <a:ext cx="2987563" cy="3779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042035335"/>
              </p:ext>
            </p:extLst>
          </p:nvPr>
        </p:nvGraphicFramePr>
        <p:xfrm>
          <a:off x="2921226" y="2420008"/>
          <a:ext cx="3172146" cy="3358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31021312"/>
              </p:ext>
            </p:extLst>
          </p:nvPr>
        </p:nvGraphicFramePr>
        <p:xfrm>
          <a:off x="5904185" y="2379058"/>
          <a:ext cx="3160987" cy="3406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3677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Graphic spid="9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59A9F2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2521</TotalTime>
  <Words>2080</Words>
  <Application>Microsoft Office PowerPoint</Application>
  <PresentationFormat>On-screen Show (4:3)</PresentationFormat>
  <Paragraphs>979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MS Mincho</vt:lpstr>
      <vt:lpstr>Arial</vt:lpstr>
      <vt:lpstr>Cambria</vt:lpstr>
      <vt:lpstr>Garamond</vt:lpstr>
      <vt:lpstr>Times New Roman</vt:lpstr>
      <vt:lpstr>Clarity</vt:lpstr>
      <vt:lpstr>Repetitive  cross-border   mergers &amp; acquisitions </vt:lpstr>
      <vt:lpstr>Motivation</vt:lpstr>
      <vt:lpstr>Motivation</vt:lpstr>
      <vt:lpstr>Unlike other papers,</vt:lpstr>
      <vt:lpstr>Main findings</vt:lpstr>
      <vt:lpstr>Contributions</vt:lpstr>
      <vt:lpstr>Data</vt:lpstr>
      <vt:lpstr>Empirical specification</vt:lpstr>
      <vt:lpstr>Figure 1</vt:lpstr>
      <vt:lpstr>Table 2. Deal characteristics </vt:lpstr>
      <vt:lpstr>Empirical specification</vt:lpstr>
      <vt:lpstr>Table 4. Repeat cross-border deals</vt:lpstr>
      <vt:lpstr>Table 4. Repeat cross-border deals</vt:lpstr>
      <vt:lpstr>Are firms really learning?</vt:lpstr>
      <vt:lpstr>Table 5. Experience building vs. memory loss</vt:lpstr>
      <vt:lpstr>Merger announcement return</vt:lpstr>
      <vt:lpstr>Table 7. Bidder announcement returns</vt:lpstr>
      <vt:lpstr>Table 8. Experience building vs. memory loss</vt:lpstr>
      <vt:lpstr>Table 8. Country-specific learning</vt:lpstr>
      <vt:lpstr>Concluding remarks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kyelee</dc:creator>
  <cp:lastModifiedBy>Kyeong Hun Lee</cp:lastModifiedBy>
  <cp:revision>170</cp:revision>
  <dcterms:created xsi:type="dcterms:W3CDTF">2014-09-16T21:32:26Z</dcterms:created>
  <dcterms:modified xsi:type="dcterms:W3CDTF">2014-11-06T22:23:01Z</dcterms:modified>
</cp:coreProperties>
</file>