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59" r:id="rId5"/>
    <p:sldId id="263" r:id="rId6"/>
    <p:sldId id="268" r:id="rId7"/>
    <p:sldId id="269" r:id="rId8"/>
    <p:sldId id="257" r:id="rId9"/>
    <p:sldId id="264" r:id="rId10"/>
    <p:sldId id="270" r:id="rId11"/>
    <p:sldId id="265" r:id="rId12"/>
    <p:sldId id="261" r:id="rId13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>
      <p:cViewPr varScale="1">
        <p:scale>
          <a:sx n="89" d="100"/>
          <a:sy n="89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018A-D233-4A9B-86C8-6974C1A1D16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7B55-62DE-4FA0-A540-BD462BBC8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6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7B55-62DE-4FA0-A540-BD462BBC87A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1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7B55-62DE-4FA0-A540-BD462BBC87A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7B55-62DE-4FA0-A540-BD462BBC87A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1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B7B55-62DE-4FA0-A540-BD462BBC87A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4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98A04-8D30-42AB-8EEC-B0FCAC9EAF83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B03F-BAD4-4FC3-971D-719E353F4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8AC0-EB95-4447-B9DB-2650380D03FE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525DA-52A7-4A5A-A7C5-6D909575E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6651-CFFC-4D8E-A8A5-A2E59DEB7426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7C99-68A2-4DCC-9C0C-07FA1D307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FFA0-8CEE-4484-BB2F-2FA7D3B762D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3C68-2AD9-4421-B17B-5556540F1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D92F-19D7-4D5D-8C62-A5DABAC3B091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1175-A187-434E-988F-F359CC3DF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83771-D95E-48EC-8843-E685160A70A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7D63-337E-41F2-AC7D-07104C0ED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5A7D-76A8-4CFB-A4BD-658A3BA021F6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A2B84-4080-4F67-874B-01BAF31AD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2AE9-1FED-4BDD-BCE0-21D8F3A782E8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8424-8940-43DB-87FC-8987AE742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0C42D-7BB3-4B2B-93AF-1F751BECA7C5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A43E-BE97-46A6-8741-D1CA07DE7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1BE5-312D-49BF-A2B4-6111D42FC7D2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5C49-C2AB-4AB0-9FE1-BD3EB2EDA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7A3E-BC99-4258-8F39-2AED42FAA82F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4C2B-F20F-4FF9-95C3-1ECC5B743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92AA13-5AAE-4FF9-B5A7-DB559BCD931F}" type="datetimeFigureOut">
              <a:rPr lang="ru-RU"/>
              <a:pPr>
                <a:defRPr/>
              </a:pPr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7DF3C-3451-407A-B5F1-284B85A4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35888" cy="1927225"/>
          </a:xfrm>
        </p:spPr>
        <p:txBody>
          <a:bodyPr/>
          <a:lstStyle/>
          <a:p>
            <a:pPr eaLnBrk="1" hangingPunct="1"/>
            <a:r>
              <a:rPr lang="en-US" altLang="ru-RU" sz="4000" dirty="0"/>
              <a:t>The </a:t>
            </a:r>
            <a:r>
              <a:rPr lang="en-US" altLang="ru-RU" sz="4000" dirty="0" smtClean="0"/>
              <a:t>Effects </a:t>
            </a:r>
            <a:r>
              <a:rPr lang="en-US" altLang="ru-RU" sz="4000" dirty="0"/>
              <a:t>of Experience on Investor Behavior:</a:t>
            </a:r>
            <a:br>
              <a:rPr lang="en-US" altLang="ru-RU" sz="4000" dirty="0"/>
            </a:br>
            <a:r>
              <a:rPr lang="en-US" altLang="ru-RU" sz="4000" dirty="0"/>
              <a:t>Evidence from India's IPO Lotteries</a:t>
            </a:r>
            <a:endParaRPr lang="ru-RU" altLang="ru-RU" sz="40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858000" cy="3276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Santosh </a:t>
            </a:r>
            <a:r>
              <a:rPr lang="en-US" sz="2000" dirty="0" err="1" smtClean="0"/>
              <a:t>Anagol</a:t>
            </a:r>
            <a:r>
              <a:rPr lang="en-US" sz="2000" dirty="0" smtClean="0"/>
              <a:t>, </a:t>
            </a:r>
            <a:r>
              <a:rPr lang="en-US" sz="2000" dirty="0" err="1"/>
              <a:t>Vimal</a:t>
            </a:r>
            <a:r>
              <a:rPr lang="en-US" sz="2000" dirty="0"/>
              <a:t> </a:t>
            </a:r>
            <a:r>
              <a:rPr lang="en-US" sz="2000" dirty="0" err="1" smtClean="0"/>
              <a:t>Balasubramaniam</a:t>
            </a:r>
            <a:r>
              <a:rPr lang="en-US" sz="2000" dirty="0" smtClean="0"/>
              <a:t>, </a:t>
            </a:r>
            <a:r>
              <a:rPr lang="en-US" sz="2000" dirty="0" err="1"/>
              <a:t>Tarun</a:t>
            </a:r>
            <a:r>
              <a:rPr lang="en-US" sz="2000" dirty="0"/>
              <a:t> </a:t>
            </a:r>
            <a:r>
              <a:rPr lang="en-US" sz="2000" dirty="0" err="1" smtClean="0"/>
              <a:t>Ramadorai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Discussion by: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Sergey Gelman, </a:t>
            </a:r>
            <a:r>
              <a:rPr lang="en-US" sz="2000" dirty="0" smtClean="0"/>
              <a:t>ICEF, Higher School of Economics,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Moscow</a:t>
            </a:r>
            <a:endParaRPr lang="ru-RU" sz="2000" dirty="0" smtClean="0"/>
          </a:p>
        </p:txBody>
      </p:sp>
      <p:pic>
        <p:nvPicPr>
          <p:cNvPr id="2052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325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(III)</a:t>
            </a:r>
            <a:endParaRPr lang="ru-RU" alt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/>
          <a:lstStyle/>
          <a:p>
            <a:r>
              <a:rPr lang="en-US" altLang="ru-RU" dirty="0"/>
              <a:t>experiment heterogeneity and </a:t>
            </a:r>
            <a:r>
              <a:rPr lang="en-US" altLang="ru-RU" dirty="0" smtClean="0"/>
              <a:t>self-selection:</a:t>
            </a:r>
            <a:endParaRPr lang="en-US" altLang="ru-RU" dirty="0"/>
          </a:p>
          <a:p>
            <a:endParaRPr lang="en-US" altLang="ru-RU" dirty="0"/>
          </a:p>
          <a:p>
            <a:endParaRPr lang="en-US" altLang="ru-RU" dirty="0" smtClean="0"/>
          </a:p>
          <a:p>
            <a:endParaRPr lang="en-US" altLang="ru-RU" dirty="0" smtClean="0"/>
          </a:p>
          <a:p>
            <a:r>
              <a:rPr lang="en-US" altLang="ru-RU" dirty="0" smtClean="0"/>
              <a:t>Cluster standard errors by experiment or at least share </a:t>
            </a:r>
            <a:r>
              <a:rPr lang="en-US" altLang="ru-RU" dirty="0"/>
              <a:t>category </a:t>
            </a:r>
            <a:r>
              <a:rPr lang="en-US" altLang="ru-RU" dirty="0" smtClean="0"/>
              <a:t>(may be even use SUR to calculate </a:t>
            </a:r>
            <a:r>
              <a:rPr lang="en-US" altLang="ru-RU" dirty="0" err="1" smtClean="0"/>
              <a:t>s.e.</a:t>
            </a:r>
            <a:r>
              <a:rPr lang="en-US" altLang="ru-RU" dirty="0" smtClean="0"/>
              <a:t>)</a:t>
            </a:r>
            <a:endParaRPr lang="en-US" altLang="ru-RU" dirty="0"/>
          </a:p>
        </p:txBody>
      </p:sp>
      <p:pic>
        <p:nvPicPr>
          <p:cNvPr id="5124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0" descr="hsen-logo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2667688"/>
            <a:ext cx="517632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758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(III)</a:t>
            </a:r>
            <a:endParaRPr lang="ru-RU" alt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ru-RU" sz="2800" dirty="0" smtClean="0"/>
              <a:t>Explain heterogeneity:</a:t>
            </a:r>
          </a:p>
          <a:p>
            <a:pPr lvl="1" eaLnBrk="1" hangingPunct="1"/>
            <a:r>
              <a:rPr lang="en-US" altLang="ru-RU" sz="2400" dirty="0" smtClean="0"/>
              <a:t>Pure gambling</a:t>
            </a:r>
          </a:p>
          <a:p>
            <a:pPr lvl="1" eaLnBrk="1" hangingPunct="1"/>
            <a:r>
              <a:rPr lang="en-US" altLang="ru-RU" sz="2400" dirty="0" smtClean="0"/>
              <a:t>Or forced gambling (budget constraints)?</a:t>
            </a:r>
          </a:p>
          <a:p>
            <a:pPr eaLnBrk="1" hangingPunct="1"/>
            <a:r>
              <a:rPr lang="en-US" altLang="ru-RU" dirty="0" smtClean="0"/>
              <a:t>Control for portfolio size, “age</a:t>
            </a:r>
            <a:r>
              <a:rPr lang="en-US" altLang="ru-RU" dirty="0" smtClean="0"/>
              <a:t>”</a:t>
            </a:r>
            <a:r>
              <a:rPr lang="ru-RU" altLang="ru-RU" dirty="0" smtClean="0"/>
              <a:t> (</a:t>
            </a:r>
            <a:r>
              <a:rPr lang="en-US" altLang="ru-RU" dirty="0" smtClean="0"/>
              <a:t>also include </a:t>
            </a:r>
            <a:r>
              <a:rPr lang="en-US" altLang="ru-RU" smtClean="0"/>
              <a:t>interaction terms)</a:t>
            </a:r>
            <a:endParaRPr lang="en-US" altLang="ru-RU" dirty="0" smtClean="0"/>
          </a:p>
        </p:txBody>
      </p:sp>
      <p:pic>
        <p:nvPicPr>
          <p:cNvPr id="5124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0" descr="hsen-logo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43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Comments (IV)</a:t>
            </a:r>
            <a:endParaRPr lang="ru-RU" alt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410200"/>
          </a:xfrm>
        </p:spPr>
        <p:txBody>
          <a:bodyPr/>
          <a:lstStyle/>
          <a:p>
            <a:r>
              <a:rPr lang="de-DE" altLang="ru-RU" dirty="0" smtClean="0"/>
              <a:t>The </a:t>
            </a:r>
            <a:r>
              <a:rPr lang="de-DE" altLang="ru-RU" dirty="0" err="1" smtClean="0"/>
              <a:t>question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of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generalisability</a:t>
            </a:r>
            <a:r>
              <a:rPr lang="de-DE" altLang="ru-RU" dirty="0" smtClean="0"/>
              <a:t> – </a:t>
            </a:r>
            <a:r>
              <a:rPr lang="de-DE" altLang="ru-RU" dirty="0" err="1" smtClean="0"/>
              <a:t>investors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taking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part</a:t>
            </a:r>
            <a:r>
              <a:rPr lang="de-DE" altLang="ru-RU" dirty="0" smtClean="0"/>
              <a:t> in </a:t>
            </a:r>
            <a:r>
              <a:rPr lang="de-DE" altLang="ru-RU" dirty="0" err="1" smtClean="0"/>
              <a:t>IPO‘s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are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possibly</a:t>
            </a:r>
            <a:r>
              <a:rPr lang="de-DE" altLang="ru-RU" dirty="0" smtClean="0"/>
              <a:t> riskier </a:t>
            </a:r>
            <a:r>
              <a:rPr lang="de-DE" altLang="ru-RU" dirty="0" err="1" smtClean="0"/>
              <a:t>than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trading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only</a:t>
            </a:r>
            <a:r>
              <a:rPr lang="de-DE" altLang="ru-RU" dirty="0" smtClean="0"/>
              <a:t> on </a:t>
            </a:r>
            <a:r>
              <a:rPr lang="de-DE" altLang="ru-RU" dirty="0" err="1" smtClean="0"/>
              <a:t>secondary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market</a:t>
            </a:r>
            <a:endParaRPr lang="de-DE" altLang="ru-RU" dirty="0" smtClean="0"/>
          </a:p>
          <a:p>
            <a:r>
              <a:rPr lang="de-DE" altLang="ru-RU" dirty="0" smtClean="0"/>
              <a:t>Are </a:t>
            </a:r>
            <a:r>
              <a:rPr lang="de-DE" altLang="ru-RU" dirty="0" err="1" smtClean="0"/>
              <a:t>the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results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driven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by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crisis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years</a:t>
            </a:r>
            <a:r>
              <a:rPr lang="de-DE" altLang="ru-RU" dirty="0" smtClean="0"/>
              <a:t>? </a:t>
            </a:r>
            <a:r>
              <a:rPr lang="de-DE" altLang="ru-RU" dirty="0" err="1" smtClean="0"/>
              <a:t>If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you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have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participated</a:t>
            </a:r>
            <a:r>
              <a:rPr lang="de-DE" altLang="ru-RU" dirty="0" smtClean="0"/>
              <a:t> in </a:t>
            </a:r>
            <a:r>
              <a:rPr lang="de-DE" altLang="ru-RU" dirty="0" err="1" smtClean="0"/>
              <a:t>crisis</a:t>
            </a:r>
            <a:r>
              <a:rPr lang="de-DE" altLang="ru-RU" dirty="0" smtClean="0"/>
              <a:t>, </a:t>
            </a:r>
            <a:r>
              <a:rPr lang="de-DE" altLang="ru-RU" dirty="0" err="1" smtClean="0"/>
              <a:t>you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would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have</a:t>
            </a:r>
            <a:r>
              <a:rPr lang="de-DE" altLang="ru-RU" dirty="0" smtClean="0"/>
              <a:t> </a:t>
            </a:r>
            <a:r>
              <a:rPr lang="de-DE" altLang="ru-RU" dirty="0" err="1" smtClean="0"/>
              <a:t>possibly</a:t>
            </a:r>
            <a:r>
              <a:rPr lang="de-DE" altLang="ru-RU" dirty="0" smtClean="0"/>
              <a:t> ….? Year x </a:t>
            </a:r>
            <a:r>
              <a:rPr lang="de-DE" altLang="ru-RU" dirty="0" err="1" smtClean="0"/>
              <a:t>treatment</a:t>
            </a:r>
            <a:r>
              <a:rPr lang="de-DE" altLang="ru-RU" dirty="0" smtClean="0"/>
              <a:t>?</a:t>
            </a:r>
          </a:p>
        </p:txBody>
      </p:sp>
      <p:pic>
        <p:nvPicPr>
          <p:cNvPr id="4100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Summary (I)</a:t>
            </a:r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g.gazeta.ru/files3/863/3433863/sportl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75303"/>
            <a:ext cx="6478588" cy="431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3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016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dirty="0" smtClean="0"/>
              <a:t>Summary (II)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059363"/>
          </a:xfrm>
        </p:spPr>
        <p:txBody>
          <a:bodyPr/>
          <a:lstStyle/>
          <a:p>
            <a:pPr eaLnBrk="1" hangingPunct="1"/>
            <a:r>
              <a:rPr lang="en-US" altLang="ru-RU" dirty="0" smtClean="0"/>
              <a:t>Classical finance theory assumes that preferences are constant and beliefs are slow changing</a:t>
            </a:r>
          </a:p>
          <a:p>
            <a:pPr eaLnBrk="1" hangingPunct="1"/>
            <a:r>
              <a:rPr lang="en-US" altLang="ru-RU" dirty="0" smtClean="0"/>
              <a:t>New empirical evidence: investor experience seems to change risk attitude</a:t>
            </a:r>
          </a:p>
          <a:p>
            <a:pPr lvl="1" eaLnBrk="1" hangingPunct="1"/>
            <a:r>
              <a:rPr lang="en-US" altLang="ru-RU" dirty="0" smtClean="0"/>
              <a:t>problem: experience is endogenous</a:t>
            </a:r>
            <a:endParaRPr lang="en-US" altLang="ru-RU" dirty="0"/>
          </a:p>
          <a:p>
            <a:pPr eaLnBrk="1" hangingPunct="1"/>
            <a:r>
              <a:rPr lang="en-US" altLang="ru-RU" dirty="0" smtClean="0"/>
              <a:t>This paper shows </a:t>
            </a:r>
          </a:p>
          <a:p>
            <a:pPr lvl="1" eaLnBrk="1" hangingPunct="1"/>
            <a:r>
              <a:rPr lang="en-US" altLang="ru-RU" dirty="0" smtClean="0"/>
              <a:t>Experience changes investor preferences with regard to risk (and the choice of assets)</a:t>
            </a:r>
          </a:p>
          <a:p>
            <a:pPr lvl="1" eaLnBrk="1" hangingPunct="1"/>
            <a:r>
              <a:rPr lang="en-US" altLang="ru-RU" dirty="0" smtClean="0"/>
              <a:t>Quasi-experimental design with experience assignment 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02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Summary (III)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ru-RU" sz="2800" dirty="0" smtClean="0"/>
              <a:t>Data &amp; design</a:t>
            </a:r>
          </a:p>
          <a:p>
            <a:pPr lvl="1" eaLnBrk="1" hangingPunct="1"/>
            <a:r>
              <a:rPr lang="en-US" altLang="ru-RU" sz="2400" dirty="0" smtClean="0"/>
              <a:t>1.5 </a:t>
            </a:r>
            <a:r>
              <a:rPr lang="en-US" altLang="ru-RU" sz="2400" dirty="0" err="1" smtClean="0"/>
              <a:t>mln</a:t>
            </a:r>
            <a:r>
              <a:rPr lang="en-US" altLang="ru-RU" sz="2400" dirty="0" smtClean="0"/>
              <a:t> investor accounts; oversubscribed IPOs in India</a:t>
            </a:r>
          </a:p>
          <a:p>
            <a:pPr lvl="1" eaLnBrk="1" hangingPunct="1"/>
            <a:r>
              <a:rPr lang="en-US" altLang="ru-RU" sz="2400" dirty="0" smtClean="0"/>
              <a:t>Share allotment is performed through a lottery</a:t>
            </a:r>
          </a:p>
          <a:p>
            <a:pPr eaLnBrk="1" hangingPunct="1"/>
            <a:r>
              <a:rPr lang="en-US" altLang="ru-RU" sz="2800" dirty="0" smtClean="0"/>
              <a:t>Results</a:t>
            </a:r>
          </a:p>
          <a:p>
            <a:pPr lvl="1" eaLnBrk="1" hangingPunct="1"/>
            <a:r>
              <a:rPr lang="en-US" altLang="ru-RU" sz="2400" dirty="0" smtClean="0"/>
              <a:t>Treated investors are more likely to </a:t>
            </a:r>
          </a:p>
          <a:p>
            <a:pPr lvl="2" eaLnBrk="1" hangingPunct="1"/>
            <a:r>
              <a:rPr lang="en-US" altLang="ru-RU" sz="2000" dirty="0" smtClean="0"/>
              <a:t>Participate in further IPOs</a:t>
            </a:r>
          </a:p>
          <a:p>
            <a:pPr lvl="2" eaLnBrk="1" hangingPunct="1"/>
            <a:r>
              <a:rPr lang="en-US" altLang="ru-RU" sz="2000" dirty="0" smtClean="0"/>
              <a:t>Trade other stocks</a:t>
            </a:r>
          </a:p>
          <a:p>
            <a:pPr lvl="2" eaLnBrk="1" hangingPunct="1"/>
            <a:r>
              <a:rPr lang="en-US" altLang="ru-RU" sz="2000" dirty="0" smtClean="0"/>
              <a:t>Get more diversified</a:t>
            </a:r>
          </a:p>
          <a:p>
            <a:pPr lvl="2" eaLnBrk="1" hangingPunct="1"/>
            <a:r>
              <a:rPr lang="en-US" altLang="ru-RU" sz="2000" dirty="0" smtClean="0"/>
              <a:t>Realize gains</a:t>
            </a:r>
          </a:p>
          <a:p>
            <a:pPr lvl="1" eaLnBrk="1" hangingPunct="1"/>
            <a:r>
              <a:rPr lang="en-US" altLang="ru-RU" sz="2400" dirty="0" smtClean="0"/>
              <a:t>Treatment effect is moderated by “age”, wealth</a:t>
            </a:r>
            <a:r>
              <a:rPr lang="en-US" altLang="ru-RU" dirty="0" smtClean="0"/>
              <a:t>, bid size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(I)</a:t>
            </a: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Very convincing results</a:t>
            </a:r>
          </a:p>
          <a:p>
            <a:pPr eaLnBrk="1" hangingPunct="1"/>
            <a:r>
              <a:rPr lang="en-US" altLang="ru-RU" dirty="0" smtClean="0"/>
              <a:t>Impressive data analysis</a:t>
            </a:r>
          </a:p>
          <a:p>
            <a:pPr eaLnBrk="1" hangingPunct="1"/>
            <a:r>
              <a:rPr lang="en-US" altLang="ru-RU" dirty="0" smtClean="0"/>
              <a:t>Thorough robustness checks</a:t>
            </a:r>
            <a:r>
              <a:rPr lang="en-US" altLang="ru-RU" dirty="0"/>
              <a:t>. </a:t>
            </a:r>
            <a:r>
              <a:rPr lang="en-US" altLang="ru-RU" dirty="0" smtClean="0"/>
              <a:t>Main results </a:t>
            </a:r>
            <a:r>
              <a:rPr lang="en-US" altLang="ru-RU" dirty="0"/>
              <a:t>hold </a:t>
            </a:r>
            <a:r>
              <a:rPr lang="en-US" altLang="ru-RU" dirty="0" smtClean="0"/>
              <a:t>for</a:t>
            </a:r>
          </a:p>
          <a:p>
            <a:pPr lvl="1" eaLnBrk="1" hangingPunct="1"/>
            <a:r>
              <a:rPr lang="en-US" altLang="ru-RU" dirty="0" smtClean="0"/>
              <a:t>“Age” groups</a:t>
            </a:r>
          </a:p>
          <a:p>
            <a:pPr lvl="1" eaLnBrk="1" hangingPunct="1"/>
            <a:r>
              <a:rPr lang="en-US" altLang="ru-RU" dirty="0" smtClean="0"/>
              <a:t>Wealth groups</a:t>
            </a:r>
          </a:p>
          <a:p>
            <a:pPr lvl="1" eaLnBrk="1" hangingPunct="1"/>
            <a:r>
              <a:rPr lang="en-US" altLang="ru-RU" dirty="0" smtClean="0"/>
              <a:t>Application size  groups</a:t>
            </a:r>
          </a:p>
          <a:p>
            <a:pPr eaLnBrk="1" hangingPunct="1"/>
            <a:r>
              <a:rPr lang="en-US" altLang="ru-RU" dirty="0" smtClean="0"/>
              <a:t>Interesting read!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pic>
        <p:nvPicPr>
          <p:cNvPr id="3076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Comments (II)</a:t>
            </a:r>
            <a:endParaRPr lang="ru-RU" alt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410200"/>
          </a:xfrm>
        </p:spPr>
        <p:txBody>
          <a:bodyPr/>
          <a:lstStyle/>
          <a:p>
            <a:r>
              <a:rPr lang="en-US" altLang="ru-RU" dirty="0" smtClean="0"/>
              <a:t>Needs better explanation:</a:t>
            </a:r>
          </a:p>
          <a:p>
            <a:r>
              <a:rPr lang="en-US" altLang="ru-RU" dirty="0" smtClean="0"/>
              <a:t>How does positive IPO experience change risk aversion?</a:t>
            </a:r>
          </a:p>
          <a:p>
            <a:pPr lvl="1"/>
            <a:r>
              <a:rPr lang="en-US" altLang="ru-RU" dirty="0" smtClean="0"/>
              <a:t>Decreases RA: IPO participation ↑, sector </a:t>
            </a:r>
            <a:r>
              <a:rPr lang="en-US" altLang="ru-RU" dirty="0"/>
              <a:t>weight </a:t>
            </a:r>
            <a:r>
              <a:rPr lang="en-US" altLang="ru-RU" dirty="0" smtClean="0"/>
              <a:t>↑, trading ↑</a:t>
            </a:r>
          </a:p>
          <a:p>
            <a:pPr lvl="1"/>
            <a:r>
              <a:rPr lang="en-US" altLang="ru-RU" dirty="0" smtClean="0"/>
              <a:t>Increases RA: realization of </a:t>
            </a:r>
            <a:r>
              <a:rPr lang="en-US" altLang="ru-RU" dirty="0"/>
              <a:t>paper gains </a:t>
            </a:r>
            <a:r>
              <a:rPr lang="en-US" altLang="ru-RU" dirty="0" smtClean="0"/>
              <a:t>↑, diversification </a:t>
            </a:r>
            <a:r>
              <a:rPr lang="en-US" altLang="ru-RU" dirty="0"/>
              <a:t>↑</a:t>
            </a:r>
            <a:endParaRPr lang="ru-RU" altLang="ru-RU" dirty="0" smtClean="0"/>
          </a:p>
        </p:txBody>
      </p:sp>
      <p:pic>
        <p:nvPicPr>
          <p:cNvPr id="4100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66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Comments (III)</a:t>
            </a:r>
            <a:endParaRPr lang="ru-RU" alt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3400" y="1417638"/>
            <a:ext cx="8305800" cy="5211762"/>
          </a:xfrm>
        </p:spPr>
        <p:txBody>
          <a:bodyPr/>
          <a:lstStyle/>
          <a:p>
            <a:r>
              <a:rPr lang="en-US" altLang="ru-RU" dirty="0" smtClean="0"/>
              <a:t>Closer look at: experiment heterogeneity and self-selection</a:t>
            </a:r>
          </a:p>
          <a:p>
            <a:endParaRPr lang="en-US" altLang="ru-RU" dirty="0"/>
          </a:p>
          <a:p>
            <a:endParaRPr lang="en-US" altLang="ru-RU" dirty="0" smtClean="0"/>
          </a:p>
          <a:p>
            <a:endParaRPr lang="en-US" altLang="ru-RU" dirty="0"/>
          </a:p>
          <a:p>
            <a:endParaRPr lang="en-US" altLang="ru-RU" dirty="0" smtClean="0"/>
          </a:p>
          <a:p>
            <a:endParaRPr lang="en-US" altLang="ru-RU" dirty="0"/>
          </a:p>
          <a:p>
            <a:r>
              <a:rPr lang="en-US" altLang="ru-RU" dirty="0" smtClean="0"/>
              <a:t>“Gamblers” vs. “committed investors”</a:t>
            </a:r>
            <a:endParaRPr lang="ru-RU" altLang="ru-RU" dirty="0" smtClean="0"/>
          </a:p>
        </p:txBody>
      </p:sp>
      <p:pic>
        <p:nvPicPr>
          <p:cNvPr id="4100" name="Рисунок 0" descr="hsen-logo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00" y="2362200"/>
            <a:ext cx="7437400" cy="300196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267200" y="3276600"/>
            <a:ext cx="3581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8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(III)</a:t>
            </a:r>
            <a:endParaRPr lang="ru-RU" alt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/>
          <a:lstStyle/>
          <a:p>
            <a:r>
              <a:rPr lang="en-US" altLang="ru-RU" dirty="0" smtClean="0"/>
              <a:t>Self – selection: average propensity is treated with fixed effects</a:t>
            </a:r>
          </a:p>
          <a:p>
            <a:endParaRPr lang="en-US" altLang="ru-RU" dirty="0"/>
          </a:p>
          <a:p>
            <a:endParaRPr lang="en-US" altLang="ru-RU" dirty="0" smtClean="0"/>
          </a:p>
          <a:p>
            <a:endParaRPr lang="en-US" altLang="ru-RU" dirty="0"/>
          </a:p>
          <a:p>
            <a:r>
              <a:rPr lang="en-US" altLang="ru-RU" dirty="0" smtClean="0"/>
              <a:t>But what about treatment effect heterogeneity?</a:t>
            </a:r>
          </a:p>
          <a:p>
            <a:endParaRPr lang="en-US" altLang="ru-RU" dirty="0"/>
          </a:p>
          <a:p>
            <a:endParaRPr lang="en-US" altLang="ru-RU" dirty="0" smtClean="0"/>
          </a:p>
        </p:txBody>
      </p:sp>
      <p:pic>
        <p:nvPicPr>
          <p:cNvPr id="5124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0" descr="hsen-logo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2895600"/>
            <a:ext cx="517632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Скругленный прямоугольник 2"/>
          <p:cNvSpPr/>
          <p:nvPr/>
        </p:nvSpPr>
        <p:spPr>
          <a:xfrm>
            <a:off x="4495800" y="2819400"/>
            <a:ext cx="762000" cy="800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dirty="0" smtClean="0"/>
              <a:t>Comments (III)</a:t>
            </a:r>
            <a:endParaRPr lang="ru-RU" alt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/>
          <a:lstStyle/>
          <a:p>
            <a:pPr eaLnBrk="1" hangingPunct="1"/>
            <a:endParaRPr lang="en-US" altLang="ru-RU" sz="2800" dirty="0" smtClean="0"/>
          </a:p>
        </p:txBody>
      </p:sp>
      <p:pic>
        <p:nvPicPr>
          <p:cNvPr id="5124" name="Рисунок 1" descr="logo-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7788" y="5410200"/>
            <a:ext cx="1446212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0" descr="hsen-logo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958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1171791"/>
            <a:ext cx="5005703" cy="5686209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343400" y="6172200"/>
            <a:ext cx="2643503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7200" y="2057400"/>
            <a:ext cx="2643503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372</Words>
  <Application>Microsoft Office PowerPoint</Application>
  <PresentationFormat>Экран (4:3)</PresentationFormat>
  <Paragraphs>71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The Effects of Experience on Investor Behavior: Evidence from India's IPO Lotteries</vt:lpstr>
      <vt:lpstr>Summary (I)</vt:lpstr>
      <vt:lpstr>Summary (II)</vt:lpstr>
      <vt:lpstr>Summary (III)</vt:lpstr>
      <vt:lpstr>Comments (I)</vt:lpstr>
      <vt:lpstr>Comments (II)</vt:lpstr>
      <vt:lpstr>Comments (III)</vt:lpstr>
      <vt:lpstr>Comments (III)</vt:lpstr>
      <vt:lpstr>Comments (III)</vt:lpstr>
      <vt:lpstr>Comments (III)</vt:lpstr>
      <vt:lpstr>Comments (III)</vt:lpstr>
      <vt:lpstr>Comments (IV)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ABS</dc:title>
  <dc:creator>ICEF</dc:creator>
  <cp:lastModifiedBy>Sergey</cp:lastModifiedBy>
  <cp:revision>83</cp:revision>
  <dcterms:created xsi:type="dcterms:W3CDTF">2011-06-13T10:39:59Z</dcterms:created>
  <dcterms:modified xsi:type="dcterms:W3CDTF">2015-11-06T06:49:59Z</dcterms:modified>
</cp:coreProperties>
</file>