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9" r:id="rId4"/>
    <p:sldId id="264" r:id="rId5"/>
    <p:sldId id="261" r:id="rId6"/>
    <p:sldId id="257" r:id="rId7"/>
    <p:sldId id="258" r:id="rId8"/>
    <p:sldId id="263" r:id="rId9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090AA-08A4-4536-8105-461F87FE95C6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2529A-F4A4-4FC4-A4ED-711D3F238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F817D-3E97-4E3C-B7AB-77A523E5CFDD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D6A8E-2E56-439D-8715-1C4641C13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5CFC6-8B7A-4383-AA1A-7A050AE2D11B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0586F-D86B-4B9F-B9A4-41A5E31A60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3CCE0-55D4-469E-A7D8-C619E02F667F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A3238-A893-4F28-ADB2-0F9864BB9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68596-C1EB-41DE-82F3-7053DF0FA53B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F6DA4-4FA9-4BF4-A2D6-692897896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A14F3-AAD1-43D2-9274-B3CAD4CCABF6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8BDB3-16DD-4463-A4A9-5773C0F96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9A269-5E7F-4DCC-B196-BC06B2012F60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83D31-6D1A-49A4-9732-941253D582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2616B-95B7-46E0-98E5-EEEC6DA80475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3AD5F-8150-4C2E-A1A4-EECCA945C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39DA-27A5-46AB-BD4E-EA04CCEFF22C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F0247-CBE8-4597-AB72-7C2262AEA3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5F3B1-4834-45DC-83E0-45CE6A4E564F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8E69D-A3C4-4685-8E90-723694A34D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3A0D6-97F8-412D-A53D-95B6D93401A7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C6691-F8E4-41A9-A5CF-F76A026BE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021DBE-CF2A-44E4-AC06-695BA85BE72A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8159E3-596B-4314-90CA-63C8C82A3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ru-RU" sz="4000" smtClean="0"/>
              <a:t>Conditional alphas and realized betas</a:t>
            </a:r>
            <a:endParaRPr lang="ru-RU" altLang="ru-RU" sz="400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2971800"/>
            <a:ext cx="7620000" cy="3276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err="1" smtClean="0"/>
              <a:t>Valentina</a:t>
            </a:r>
            <a:r>
              <a:rPr lang="en-US" sz="2400" dirty="0" smtClean="0"/>
              <a:t> </a:t>
            </a:r>
            <a:r>
              <a:rPr lang="en-US" sz="2400" dirty="0" err="1" smtClean="0"/>
              <a:t>Corradi</a:t>
            </a:r>
            <a:r>
              <a:rPr lang="en-US" sz="2400" dirty="0" smtClean="0"/>
              <a:t>, </a:t>
            </a:r>
            <a:r>
              <a:rPr lang="en-US" sz="2000" dirty="0" smtClean="0"/>
              <a:t>University of </a:t>
            </a:r>
            <a:r>
              <a:rPr lang="en-US" sz="2000" dirty="0" smtClean="0"/>
              <a:t>Surrey; </a:t>
            </a:r>
            <a:r>
              <a:rPr lang="en-US" sz="2400" dirty="0" smtClean="0"/>
              <a:t>Walter </a:t>
            </a:r>
            <a:r>
              <a:rPr lang="en-US" sz="2400" dirty="0" err="1" smtClean="0"/>
              <a:t>Distaso</a:t>
            </a:r>
            <a:r>
              <a:rPr lang="en-US" sz="2400" dirty="0" smtClean="0"/>
              <a:t>, </a:t>
            </a:r>
            <a:r>
              <a:rPr lang="en-US" sz="2000" dirty="0" smtClean="0"/>
              <a:t>Imperial College London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Marcelo </a:t>
            </a:r>
            <a:r>
              <a:rPr lang="en-US" sz="2400" dirty="0" err="1" smtClean="0"/>
              <a:t>Fernandes</a:t>
            </a:r>
            <a:r>
              <a:rPr lang="en-US" sz="2400" dirty="0" smtClean="0"/>
              <a:t>, </a:t>
            </a:r>
            <a:r>
              <a:rPr lang="en-US" sz="2000" dirty="0" smtClean="0"/>
              <a:t>Sao Paulo School of Economics, FGV and Queen Mary University of London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Discussion by: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Sergey </a:t>
            </a:r>
            <a:r>
              <a:rPr lang="en-US" sz="2400" dirty="0" err="1" smtClean="0"/>
              <a:t>Gelman</a:t>
            </a:r>
            <a:r>
              <a:rPr lang="en-US" sz="2400" dirty="0" smtClean="0"/>
              <a:t>, </a:t>
            </a:r>
            <a:r>
              <a:rPr lang="en-US" sz="2000" dirty="0" smtClean="0"/>
              <a:t>ICEF, Higher </a:t>
            </a:r>
            <a:r>
              <a:rPr lang="en-US" sz="2000" dirty="0" smtClean="0"/>
              <a:t>School </a:t>
            </a:r>
            <a:r>
              <a:rPr lang="en-US" sz="2000" dirty="0" smtClean="0"/>
              <a:t>of Economics, </a:t>
            </a:r>
            <a:r>
              <a:rPr lang="en-US" sz="2000" dirty="0" smtClean="0"/>
              <a:t>Moscow</a:t>
            </a:r>
          </a:p>
        </p:txBody>
      </p:sp>
      <p:pic>
        <p:nvPicPr>
          <p:cNvPr id="2052" name="Рисунок 0" descr="hsen-logo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83325"/>
            <a:ext cx="47958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Рисунок 1" descr="logo-e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7788" y="5410200"/>
            <a:ext cx="1446212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dirty="0" smtClean="0"/>
              <a:t>Motivation</a:t>
            </a:r>
            <a:endParaRPr lang="ru-RU" alt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754563"/>
          </a:xfrm>
        </p:spPr>
        <p:txBody>
          <a:bodyPr/>
          <a:lstStyle/>
          <a:p>
            <a:pPr eaLnBrk="1" hangingPunct="1"/>
            <a:r>
              <a:rPr lang="en-US" altLang="ru-RU" dirty="0" smtClean="0"/>
              <a:t>Give me my alpha!</a:t>
            </a:r>
            <a:endParaRPr lang="ru-RU" altLang="ru-RU" dirty="0" smtClean="0"/>
          </a:p>
          <a:p>
            <a:pPr eaLnBrk="1" hangingPunct="1"/>
            <a:r>
              <a:rPr lang="en-US" altLang="ru-RU" dirty="0" smtClean="0"/>
              <a:t>Estimating small (time-variable) drift is generally complicated</a:t>
            </a:r>
          </a:p>
          <a:p>
            <a:pPr eaLnBrk="1" hangingPunct="1"/>
            <a:r>
              <a:rPr lang="en-US" altLang="ru-RU" dirty="0" smtClean="0"/>
              <a:t>Parameters are believed to change in time</a:t>
            </a:r>
          </a:p>
          <a:p>
            <a:pPr eaLnBrk="1" hangingPunct="1"/>
            <a:r>
              <a:rPr lang="en-US" altLang="ru-RU" dirty="0" smtClean="0"/>
              <a:t>Unconditional alpha is biased when conditional beta co-varies with the market risk premium or volatility</a:t>
            </a:r>
          </a:p>
          <a:p>
            <a:pPr eaLnBrk="1" hangingPunct="1"/>
            <a:r>
              <a:rPr lang="en-US" altLang="ru-RU" dirty="0" err="1" smtClean="0"/>
              <a:t>Overconditioning</a:t>
            </a:r>
            <a:r>
              <a:rPr lang="en-US" altLang="ru-RU" dirty="0" smtClean="0"/>
              <a:t> bias (</a:t>
            </a:r>
            <a:r>
              <a:rPr lang="en-US" altLang="ru-RU" dirty="0" err="1" smtClean="0"/>
              <a:t>Boguth</a:t>
            </a:r>
            <a:r>
              <a:rPr lang="en-US" altLang="ru-RU" dirty="0" smtClean="0"/>
              <a:t> et al. 2011</a:t>
            </a:r>
            <a:r>
              <a:rPr lang="en-US" altLang="ru-RU" i="1" dirty="0" smtClean="0"/>
              <a:t>JFE</a:t>
            </a:r>
            <a:r>
              <a:rPr lang="en-US" altLang="ru-RU" dirty="0" smtClean="0"/>
              <a:t>)</a:t>
            </a:r>
          </a:p>
          <a:p>
            <a:pPr eaLnBrk="1" hangingPunct="1"/>
            <a:r>
              <a:rPr lang="en-US" altLang="ru-RU" dirty="0" err="1" smtClean="0"/>
              <a:t>Datamining</a:t>
            </a:r>
            <a:r>
              <a:rPr lang="en-US" altLang="ru-RU" dirty="0" smtClean="0"/>
              <a:t> &amp; spurious regression issues (</a:t>
            </a:r>
            <a:r>
              <a:rPr lang="en-US" altLang="ru-RU" dirty="0" err="1" smtClean="0"/>
              <a:t>Ferson</a:t>
            </a:r>
            <a:r>
              <a:rPr lang="en-US" altLang="ru-RU" dirty="0" smtClean="0"/>
              <a:t> et al. 2008 JFQA)</a:t>
            </a:r>
          </a:p>
          <a:p>
            <a:pPr eaLnBrk="1" hangingPunct="1">
              <a:buFont typeface="Arial" charset="0"/>
              <a:buNone/>
            </a:pPr>
            <a:endParaRPr lang="ru-RU" altLang="ru-RU" dirty="0" smtClean="0"/>
          </a:p>
        </p:txBody>
      </p:sp>
      <p:pic>
        <p:nvPicPr>
          <p:cNvPr id="3076" name="Рисунок 0" descr="hsen-logo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958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1" descr="logo-e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7788" y="5410200"/>
            <a:ext cx="1446212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Uncle_Sam_(pointing_finger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00" y="2209800"/>
            <a:ext cx="3694673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dirty="0" smtClean="0"/>
              <a:t>Summary (I)</a:t>
            </a:r>
            <a:endParaRPr lang="ru-RU" alt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altLang="ru-RU" dirty="0" smtClean="0"/>
              <a:t>Current paper:</a:t>
            </a:r>
            <a:endParaRPr lang="ru-RU" altLang="ru-RU" dirty="0" smtClean="0"/>
          </a:p>
          <a:p>
            <a:pPr eaLnBrk="1" hangingPunct="1"/>
            <a:r>
              <a:rPr lang="en-US" altLang="ru-RU" dirty="0" smtClean="0"/>
              <a:t>Suggests a </a:t>
            </a:r>
            <a:r>
              <a:rPr lang="en-US" altLang="ru-RU" dirty="0" smtClean="0"/>
              <a:t>non-parametric approach </a:t>
            </a:r>
            <a:r>
              <a:rPr lang="en-US" altLang="ru-RU" dirty="0" smtClean="0"/>
              <a:t>of estimating conditional </a:t>
            </a:r>
            <a:r>
              <a:rPr lang="en-US" altLang="ru-RU" dirty="0" smtClean="0"/>
              <a:t>alphas</a:t>
            </a:r>
          </a:p>
          <a:p>
            <a:pPr lvl="1" eaLnBrk="1" hangingPunct="1"/>
            <a:r>
              <a:rPr lang="en-US" altLang="ru-RU" dirty="0" smtClean="0"/>
              <a:t>Asymptotic theory worked out</a:t>
            </a:r>
            <a:endParaRPr lang="en-US" altLang="ru-RU" dirty="0" smtClean="0"/>
          </a:p>
          <a:p>
            <a:pPr eaLnBrk="1" hangingPunct="1"/>
            <a:r>
              <a:rPr lang="en-US" altLang="ru-RU" dirty="0" smtClean="0"/>
              <a:t>Alpha-exploiting portfolios generate significant excess </a:t>
            </a:r>
            <a:r>
              <a:rPr lang="en-US" altLang="ru-RU" dirty="0" smtClean="0"/>
              <a:t>returns</a:t>
            </a:r>
            <a:r>
              <a:rPr lang="en-US" altLang="ru-RU" dirty="0" smtClean="0"/>
              <a:t>!</a:t>
            </a:r>
            <a:r>
              <a:rPr lang="en-US" altLang="ru-RU" dirty="0" smtClean="0"/>
              <a:t> </a:t>
            </a:r>
          </a:p>
          <a:p>
            <a:pPr eaLnBrk="1" hangingPunct="1">
              <a:buNone/>
            </a:pPr>
            <a:r>
              <a:rPr lang="en-US" altLang="ru-RU" sz="2800" i="1" dirty="0" smtClean="0"/>
              <a:t>(before adjusting for a 4f model)</a:t>
            </a:r>
            <a:endParaRPr lang="en-US" altLang="ru-RU" i="1" dirty="0" smtClean="0"/>
          </a:p>
          <a:p>
            <a:pPr eaLnBrk="1" hangingPunct="1">
              <a:buFont typeface="Arial" charset="0"/>
              <a:buNone/>
            </a:pPr>
            <a:endParaRPr lang="ru-RU" altLang="ru-RU" dirty="0" smtClean="0"/>
          </a:p>
        </p:txBody>
      </p:sp>
      <p:pic>
        <p:nvPicPr>
          <p:cNvPr id="3076" name="Рисунок 0" descr="hsen-logo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958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1" descr="logo-e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7788" y="5410200"/>
            <a:ext cx="1446212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dirty="0" smtClean="0"/>
              <a:t>Summary (</a:t>
            </a:r>
            <a:r>
              <a:rPr lang="en-US" altLang="ru-RU" dirty="0" smtClean="0"/>
              <a:t>II)</a:t>
            </a:r>
            <a:endParaRPr lang="ru-RU" alt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06963"/>
          </a:xfrm>
        </p:spPr>
        <p:txBody>
          <a:bodyPr/>
          <a:lstStyle/>
          <a:p>
            <a:pPr eaLnBrk="1" hangingPunct="1"/>
            <a:r>
              <a:rPr lang="en-US" altLang="ru-RU" dirty="0" smtClean="0"/>
              <a:t>Two-step approach</a:t>
            </a:r>
          </a:p>
          <a:p>
            <a:pPr lvl="1" eaLnBrk="1" hangingPunct="1"/>
            <a:r>
              <a:rPr lang="en-US" altLang="ru-RU" dirty="0" smtClean="0"/>
              <a:t>Estimate realized betas with </a:t>
            </a:r>
            <a:r>
              <a:rPr lang="en-US" altLang="ru-RU" dirty="0" err="1" smtClean="0"/>
              <a:t>Barndorff</a:t>
            </a:r>
            <a:r>
              <a:rPr lang="en-US" altLang="ru-RU" dirty="0" smtClean="0"/>
              <a:t>-Nielsen et al. (2011</a:t>
            </a:r>
            <a:r>
              <a:rPr lang="en-US" altLang="ru-RU" i="1" dirty="0" smtClean="0"/>
              <a:t>JoE</a:t>
            </a:r>
            <a:r>
              <a:rPr lang="en-US" altLang="ru-RU" dirty="0" smtClean="0"/>
              <a:t>)</a:t>
            </a:r>
          </a:p>
          <a:p>
            <a:pPr lvl="1" eaLnBrk="1" hangingPunct="1"/>
            <a:r>
              <a:rPr lang="en-US" altLang="ru-RU" dirty="0" smtClean="0"/>
              <a:t>Estimate alphas from daily return residuals:</a:t>
            </a:r>
          </a:p>
          <a:p>
            <a:pPr lvl="1" eaLnBrk="1" hangingPunct="1"/>
            <a:endParaRPr lang="en-US" altLang="ru-RU" dirty="0" smtClean="0"/>
          </a:p>
          <a:p>
            <a:pPr lvl="2" eaLnBrk="1" hangingPunct="1"/>
            <a:r>
              <a:rPr lang="en-US" altLang="ru-RU" dirty="0" smtClean="0"/>
              <a:t>Using conditioning variables (as in </a:t>
            </a:r>
            <a:r>
              <a:rPr lang="en-US" altLang="ru-RU" dirty="0" err="1" smtClean="0"/>
              <a:t>Ferson</a:t>
            </a:r>
            <a:r>
              <a:rPr lang="en-US" altLang="ru-RU" dirty="0" smtClean="0"/>
              <a:t> et al. 2008</a:t>
            </a:r>
            <a:r>
              <a:rPr lang="en-US" altLang="ru-RU" i="1" dirty="0" smtClean="0"/>
              <a:t>JFQA</a:t>
            </a:r>
            <a:r>
              <a:rPr lang="en-US" altLang="ru-RU" dirty="0" smtClean="0"/>
              <a:t>)</a:t>
            </a:r>
          </a:p>
          <a:p>
            <a:pPr lvl="2" eaLnBrk="1" hangingPunct="1"/>
            <a:endParaRPr lang="en-US" altLang="ru-RU" dirty="0" smtClean="0"/>
          </a:p>
          <a:p>
            <a:pPr lvl="2" eaLnBrk="1" hangingPunct="1"/>
            <a:r>
              <a:rPr lang="en-US" altLang="ru-RU" dirty="0" smtClean="0"/>
              <a:t>And a non-parametric approach</a:t>
            </a:r>
            <a:endParaRPr lang="ru-RU" altLang="ru-RU" dirty="0" smtClean="0"/>
          </a:p>
          <a:p>
            <a:pPr eaLnBrk="1" hangingPunct="1">
              <a:buFont typeface="Arial" charset="0"/>
              <a:buNone/>
            </a:pPr>
            <a:endParaRPr lang="ru-RU" altLang="ru-RU" dirty="0" smtClean="0"/>
          </a:p>
        </p:txBody>
      </p:sp>
      <p:pic>
        <p:nvPicPr>
          <p:cNvPr id="3076" name="Рисунок 0" descr="hsen-logo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7958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1" descr="logo-e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7788" y="5410200"/>
            <a:ext cx="1446212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752600" y="3276600"/>
          <a:ext cx="6000750" cy="533400"/>
        </p:xfrm>
        <a:graphic>
          <a:graphicData uri="http://schemas.openxmlformats.org/presentationml/2006/ole">
            <p:oleObj spid="_x0000_s18434" name="Equation" r:id="rId5" imgW="3429000" imgH="304560" progId="Equation.DSMT4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200400" y="4191000"/>
          <a:ext cx="2222500" cy="488950"/>
        </p:xfrm>
        <a:graphic>
          <a:graphicData uri="http://schemas.openxmlformats.org/presentationml/2006/ole">
            <p:oleObj spid="_x0000_s18435" name="Equation" r:id="rId6" imgW="1269720" imgH="279360" progId="Equation.DSMT4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200400" y="5029200"/>
          <a:ext cx="3911600" cy="1555750"/>
        </p:xfrm>
        <a:graphic>
          <a:graphicData uri="http://schemas.openxmlformats.org/presentationml/2006/ole">
            <p:oleObj spid="_x0000_s18436" name="Equation" r:id="rId7" imgW="2234880" imgH="888840" progId="Equation.DSMT4">
              <p:embed/>
            </p:oleObj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3048000" y="5029200"/>
            <a:ext cx="4495800" cy="1600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 smtClean="0"/>
              <a:t>Comments (I)</a:t>
            </a:r>
            <a:endParaRPr lang="ru-RU" altLang="ru-RU" dirty="0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5410200"/>
          </a:xfrm>
        </p:spPr>
        <p:txBody>
          <a:bodyPr/>
          <a:lstStyle/>
          <a:p>
            <a:r>
              <a:rPr lang="en-US" altLang="ru-RU" dirty="0" smtClean="0"/>
              <a:t>Serious concern: realized betas</a:t>
            </a:r>
            <a:endParaRPr lang="en-US" altLang="ru-RU" dirty="0" smtClean="0"/>
          </a:p>
        </p:txBody>
      </p:sp>
      <p:pic>
        <p:nvPicPr>
          <p:cNvPr id="4100" name="Рисунок 0" descr="hsen-logo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958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Рисунок 1" descr="logo-e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7788" y="5410200"/>
            <a:ext cx="1446212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905000"/>
            <a:ext cx="607695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609600" y="3429000"/>
            <a:ext cx="6096000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9600" y="3733800"/>
            <a:ext cx="6096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09600" y="3124200"/>
            <a:ext cx="6096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29400" y="3669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0.76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553200" y="2743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1.16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705600" y="32004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0.996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34200" y="12192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Results for 98 of recent S&amp;P100 constituents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457200" y="3886200"/>
            <a:ext cx="2133600" cy="1219200"/>
          </a:xfrm>
          <a:prstGeom prst="ellips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dirty="0" smtClean="0"/>
              <a:t>Comments (</a:t>
            </a:r>
            <a:r>
              <a:rPr lang="en-US" altLang="ru-RU" dirty="0" smtClean="0"/>
              <a:t>II)</a:t>
            </a:r>
            <a:endParaRPr lang="ru-RU" altLang="ru-RU" dirty="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029200"/>
          </a:xfrm>
        </p:spPr>
        <p:txBody>
          <a:bodyPr/>
          <a:lstStyle/>
          <a:p>
            <a:pPr eaLnBrk="1" hangingPunct="1"/>
            <a:r>
              <a:rPr lang="en-US" altLang="ru-RU" sz="2800" dirty="0" smtClean="0"/>
              <a:t>Possibly strong downward bias in realized betas, betas possibly considerably contaminated by microstructure noise</a:t>
            </a:r>
          </a:p>
          <a:p>
            <a:pPr lvl="1" eaLnBrk="1" hangingPunct="1"/>
            <a:r>
              <a:rPr lang="en-US" altLang="ru-RU" sz="2000" dirty="0" smtClean="0"/>
              <a:t>Use 20-25 min frequency instead of tick-by-tick, as in </a:t>
            </a:r>
            <a:r>
              <a:rPr lang="en-US" altLang="ru-RU" sz="2000" dirty="0" err="1" smtClean="0"/>
              <a:t>Todorov</a:t>
            </a:r>
            <a:r>
              <a:rPr lang="en-US" altLang="ru-RU" sz="2000" dirty="0" smtClean="0"/>
              <a:t> and </a:t>
            </a:r>
            <a:r>
              <a:rPr lang="en-US" altLang="ru-RU" sz="2000" dirty="0" err="1" smtClean="0"/>
              <a:t>Bollerslev</a:t>
            </a:r>
            <a:r>
              <a:rPr lang="en-US" altLang="ru-RU" sz="2000" dirty="0" smtClean="0"/>
              <a:t> (2010</a:t>
            </a:r>
            <a:r>
              <a:rPr lang="en-US" altLang="ru-RU" sz="2000" i="1" dirty="0" smtClean="0"/>
              <a:t>JoE</a:t>
            </a:r>
            <a:r>
              <a:rPr lang="en-US" altLang="ru-RU" sz="2000" dirty="0" smtClean="0"/>
              <a:t>), Patton and </a:t>
            </a:r>
            <a:r>
              <a:rPr lang="en-US" altLang="ru-RU" sz="2000" dirty="0" err="1" smtClean="0"/>
              <a:t>Verardo</a:t>
            </a:r>
            <a:r>
              <a:rPr lang="en-US" altLang="ru-RU" sz="2000" dirty="0" smtClean="0"/>
              <a:t> (2012</a:t>
            </a:r>
            <a:r>
              <a:rPr lang="en-US" altLang="ru-RU" sz="2000" i="1" dirty="0" smtClean="0"/>
              <a:t>RFS</a:t>
            </a:r>
            <a:r>
              <a:rPr lang="en-US" altLang="ru-RU" sz="2000" dirty="0" smtClean="0"/>
              <a:t>), or use Hayashi and Yoshida (2005</a:t>
            </a:r>
            <a:r>
              <a:rPr lang="en-US" altLang="ru-RU" sz="2000" i="1" dirty="0" smtClean="0"/>
              <a:t>B</a:t>
            </a:r>
            <a:r>
              <a:rPr lang="en-US" altLang="ru-RU" sz="2000" dirty="0" smtClean="0"/>
              <a:t>) estimation approach</a:t>
            </a:r>
          </a:p>
          <a:p>
            <a:pPr lvl="1" eaLnBrk="1" hangingPunct="1"/>
            <a:r>
              <a:rPr lang="en-US" altLang="ru-RU" sz="2000" dirty="0" smtClean="0"/>
              <a:t>Robustness/alternative: option-implied betas as in Buss/</a:t>
            </a:r>
            <a:r>
              <a:rPr lang="en-US" altLang="ru-RU" sz="2000" dirty="0" err="1" smtClean="0"/>
              <a:t>Vilkov</a:t>
            </a:r>
            <a:r>
              <a:rPr lang="en-US" altLang="ru-RU" sz="2000" dirty="0" smtClean="0"/>
              <a:t> (2012</a:t>
            </a:r>
            <a:r>
              <a:rPr lang="en-US" altLang="ru-RU" sz="2000" i="1" dirty="0" smtClean="0"/>
              <a:t>RFS</a:t>
            </a:r>
            <a:r>
              <a:rPr lang="en-US" altLang="ru-RU" sz="2000" dirty="0" smtClean="0"/>
              <a:t>), Chang et al. (2012</a:t>
            </a:r>
            <a:r>
              <a:rPr lang="en-US" altLang="ru-RU" sz="2000" i="1" dirty="0" smtClean="0"/>
              <a:t>RoF</a:t>
            </a:r>
            <a:r>
              <a:rPr lang="en-US" altLang="ru-RU" sz="2000" dirty="0" smtClean="0"/>
              <a:t>)</a:t>
            </a:r>
          </a:p>
          <a:p>
            <a:pPr eaLnBrk="1" hangingPunct="1"/>
            <a:r>
              <a:rPr lang="en-US" altLang="ru-RU" sz="2800" dirty="0" smtClean="0"/>
              <a:t>Alphas are probably proportional to microstructure noise or illiquidity</a:t>
            </a:r>
          </a:p>
          <a:p>
            <a:pPr eaLnBrk="1" hangingPunct="1">
              <a:buFont typeface="Arial" charset="0"/>
              <a:buNone/>
            </a:pPr>
            <a:endParaRPr lang="en-US" altLang="ru-RU" sz="2400" dirty="0" smtClean="0"/>
          </a:p>
        </p:txBody>
      </p:sp>
      <p:pic>
        <p:nvPicPr>
          <p:cNvPr id="5124" name="Рисунок 1" descr="logo-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7788" y="5410200"/>
            <a:ext cx="1446212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Рисунок 0" descr="hsen-logo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7958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dirty="0" smtClean="0"/>
              <a:t>Comments (</a:t>
            </a:r>
            <a:r>
              <a:rPr lang="en-US" altLang="ru-RU" dirty="0" smtClean="0"/>
              <a:t>III</a:t>
            </a:r>
            <a:r>
              <a:rPr lang="en-US" altLang="ru-RU" dirty="0" smtClean="0"/>
              <a:t>)</a:t>
            </a:r>
            <a:endParaRPr lang="ru-RU" altLang="ru-RU" dirty="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/>
            <a:r>
              <a:rPr lang="en-US" altLang="ru-RU" sz="2800" dirty="0" smtClean="0"/>
              <a:t>Alphas seem to be white noise (ACs below 0.02) – counterintuitive.</a:t>
            </a:r>
          </a:p>
          <a:p>
            <a:pPr lvl="1" eaLnBrk="1" hangingPunct="1"/>
            <a:r>
              <a:rPr lang="en-US" altLang="ru-RU" sz="2400" dirty="0" smtClean="0"/>
              <a:t>Extend bandwidth of the kernel and/or impose autocorrelation structure of alphas</a:t>
            </a:r>
          </a:p>
          <a:p>
            <a:pPr lvl="1" eaLnBrk="1" hangingPunct="1"/>
            <a:r>
              <a:rPr lang="en-US" altLang="ru-RU" sz="2400" dirty="0" smtClean="0"/>
              <a:t>Rolling window non-parametric approach similar to Li &amp; Yang (2011</a:t>
            </a:r>
            <a:r>
              <a:rPr lang="en-US" altLang="ru-RU" sz="2400" i="1" dirty="0" smtClean="0"/>
              <a:t>JEF</a:t>
            </a:r>
            <a:r>
              <a:rPr lang="en-US" altLang="ru-RU" sz="2400" dirty="0" smtClean="0"/>
              <a:t>)</a:t>
            </a:r>
          </a:p>
          <a:p>
            <a:pPr eaLnBrk="1" hangingPunct="1"/>
            <a:r>
              <a:rPr lang="en-US" altLang="ru-RU" sz="2800" dirty="0" smtClean="0"/>
              <a:t>Most of the alphas disappear if you take FFC (4F) model</a:t>
            </a:r>
          </a:p>
          <a:p>
            <a:pPr lvl="1" eaLnBrk="1" hangingPunct="1"/>
            <a:r>
              <a:rPr lang="en-US" altLang="ru-RU" sz="2400" dirty="0" smtClean="0"/>
              <a:t>It seems that the conditional alpha corresponds to a loading in value or momentum</a:t>
            </a:r>
          </a:p>
          <a:p>
            <a:pPr lvl="1" eaLnBrk="1" hangingPunct="1"/>
            <a:r>
              <a:rPr lang="en-US" altLang="ru-RU" sz="2400" dirty="0" smtClean="0"/>
              <a:t>Think of more restrictive choice of conditioning variables</a:t>
            </a:r>
          </a:p>
          <a:p>
            <a:pPr eaLnBrk="1" hangingPunct="1"/>
            <a:endParaRPr lang="en-US" altLang="ru-RU" sz="2800" dirty="0" smtClean="0"/>
          </a:p>
        </p:txBody>
      </p:sp>
      <p:pic>
        <p:nvPicPr>
          <p:cNvPr id="6148" name="Рисунок 1" descr="logo-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7788" y="5497513"/>
            <a:ext cx="14462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Рисунок 0" descr="hsen-logo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7958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dirty="0" smtClean="0"/>
              <a:t>Comments (</a:t>
            </a:r>
            <a:r>
              <a:rPr lang="en-US" altLang="ru-RU" dirty="0" smtClean="0"/>
              <a:t>IV)</a:t>
            </a:r>
            <a:endParaRPr lang="ru-RU" altLang="ru-RU" dirty="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/>
            <a:r>
              <a:rPr lang="en-US" altLang="ru-RU" sz="2800" dirty="0" smtClean="0"/>
              <a:t>Better explanation/delineation of different estimation approaches would help (e.g. what are affine alphas?</a:t>
            </a:r>
            <a:r>
              <a:rPr lang="en-US" altLang="ru-RU" sz="2800" dirty="0" smtClean="0"/>
              <a:t>)</a:t>
            </a:r>
            <a:endParaRPr lang="en-US" altLang="ru-RU" sz="2800" dirty="0" smtClean="0"/>
          </a:p>
          <a:p>
            <a:pPr eaLnBrk="1" hangingPunct="1"/>
            <a:r>
              <a:rPr lang="en-US" altLang="ru-RU" sz="2800" dirty="0" smtClean="0"/>
              <a:t>Transaction </a:t>
            </a:r>
            <a:r>
              <a:rPr lang="en-US" altLang="ru-RU" sz="2800" dirty="0" smtClean="0"/>
              <a:t>costs may </a:t>
            </a:r>
            <a:r>
              <a:rPr lang="en-US" altLang="ru-RU" sz="2800" dirty="0" smtClean="0"/>
              <a:t>be related to alphas– </a:t>
            </a:r>
            <a:r>
              <a:rPr lang="en-US" altLang="ru-RU" sz="2800" dirty="0" smtClean="0"/>
              <a:t>taking 4 </a:t>
            </a:r>
            <a:r>
              <a:rPr lang="en-US" altLang="ru-RU" sz="2800" dirty="0" smtClean="0"/>
              <a:t>bps does not address this issue</a:t>
            </a:r>
            <a:endParaRPr lang="en-US" altLang="ru-RU" sz="2800" dirty="0" smtClean="0"/>
          </a:p>
          <a:p>
            <a:pPr eaLnBrk="1" hangingPunct="1"/>
            <a:r>
              <a:rPr lang="en-US" altLang="ru-RU" sz="2800" dirty="0" smtClean="0"/>
              <a:t>Try dropping EA days (Patton/</a:t>
            </a:r>
            <a:r>
              <a:rPr lang="en-US" altLang="ru-RU" sz="2800" dirty="0" err="1" smtClean="0"/>
              <a:t>Verardo</a:t>
            </a:r>
            <a:r>
              <a:rPr lang="en-US" altLang="ru-RU" sz="2800" dirty="0" smtClean="0"/>
              <a:t> </a:t>
            </a:r>
            <a:r>
              <a:rPr lang="en-US" altLang="ru-RU" sz="2800" dirty="0" smtClean="0"/>
              <a:t>2012</a:t>
            </a:r>
            <a:r>
              <a:rPr lang="en-US" altLang="ru-RU" sz="2800" i="1" dirty="0" smtClean="0"/>
              <a:t>RFS</a:t>
            </a:r>
            <a:r>
              <a:rPr lang="en-US" altLang="ru-RU" sz="2800" dirty="0" smtClean="0"/>
              <a:t>); alternatively, look into pre-EA days – literature suggests, alphas should be negative (Barber et al. 2013 </a:t>
            </a:r>
            <a:r>
              <a:rPr lang="en-US" altLang="ru-RU" sz="2800" i="1" dirty="0" smtClean="0"/>
              <a:t>JFE</a:t>
            </a:r>
            <a:r>
              <a:rPr lang="en-US" altLang="ru-RU" sz="2800" dirty="0" smtClean="0"/>
              <a:t>)</a:t>
            </a:r>
            <a:endParaRPr lang="en-US" altLang="ru-RU" sz="2800" dirty="0" smtClean="0"/>
          </a:p>
          <a:p>
            <a:pPr eaLnBrk="1" hangingPunct="1"/>
            <a:r>
              <a:rPr lang="en-US" altLang="ru-RU" sz="2800" dirty="0" smtClean="0"/>
              <a:t>Try dropping 2001 and 2008-2009</a:t>
            </a:r>
          </a:p>
          <a:p>
            <a:pPr eaLnBrk="1" hangingPunct="1"/>
            <a:endParaRPr lang="en-US" altLang="ru-RU" sz="2800" dirty="0" smtClean="0"/>
          </a:p>
        </p:txBody>
      </p:sp>
      <p:pic>
        <p:nvPicPr>
          <p:cNvPr id="6148" name="Рисунок 1" descr="logo-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7788" y="5497513"/>
            <a:ext cx="14462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Рисунок 0" descr="hsen-logo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7958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424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Тема Office</vt:lpstr>
      <vt:lpstr>MathType 6.0 Equation</vt:lpstr>
      <vt:lpstr>Conditional alphas and realized betas</vt:lpstr>
      <vt:lpstr>Motivation</vt:lpstr>
      <vt:lpstr>Summary (I)</vt:lpstr>
      <vt:lpstr>Summary (II)</vt:lpstr>
      <vt:lpstr>Comments (I)</vt:lpstr>
      <vt:lpstr>Comments (II)</vt:lpstr>
      <vt:lpstr>Comments (III)</vt:lpstr>
      <vt:lpstr>Comments (IV)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ABS</dc:title>
  <dc:creator>ICEF</dc:creator>
  <cp:lastModifiedBy>ICEF</cp:lastModifiedBy>
  <cp:revision>42</cp:revision>
  <dcterms:created xsi:type="dcterms:W3CDTF">2011-06-13T10:39:59Z</dcterms:created>
  <dcterms:modified xsi:type="dcterms:W3CDTF">2013-11-09T07:05:48Z</dcterms:modified>
</cp:coreProperties>
</file>