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45" r:id="rId2"/>
    <p:sldId id="346" r:id="rId3"/>
    <p:sldId id="356" r:id="rId4"/>
    <p:sldId id="347" r:id="rId5"/>
    <p:sldId id="352" r:id="rId6"/>
    <p:sldId id="348" r:id="rId7"/>
    <p:sldId id="357" r:id="rId8"/>
    <p:sldId id="358" r:id="rId9"/>
    <p:sldId id="349" r:id="rId10"/>
    <p:sldId id="350" r:id="rId11"/>
  </p:sldIdLst>
  <p:sldSz cx="9906000" cy="6858000" type="A4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EC00EC"/>
    <a:srgbClr val="000066"/>
    <a:srgbClr val="005AAB"/>
    <a:srgbClr val="05749B"/>
    <a:srgbClr val="990099"/>
    <a:srgbClr val="FFFF00"/>
    <a:srgbClr val="FF0000"/>
    <a:srgbClr val="034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99" autoAdjust="0"/>
    <p:restoredTop sz="94926" autoAdjust="0"/>
  </p:normalViewPr>
  <p:slideViewPr>
    <p:cSldViewPr>
      <p:cViewPr>
        <p:scale>
          <a:sx n="90" d="100"/>
          <a:sy n="90" d="100"/>
        </p:scale>
        <p:origin x="-780" y="-3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DF6A9-66BC-5946-9A4F-BD0E1A5FC3E9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6C890-8EE5-174C-9C4A-9F16DB723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83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3FEE56-8520-47FD-B94C-F974410056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9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A15EF8-D94F-433E-9B7D-D356679D753C}" type="slidenum">
              <a:rPr lang="en-US"/>
              <a:pPr/>
              <a:t>1</a:t>
            </a:fld>
            <a:endParaRPr lang="en-US"/>
          </a:p>
        </p:txBody>
      </p:sp>
      <p:sp>
        <p:nvSpPr>
          <p:cNvPr id="4392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0F32AE7-C8B6-42EA-BF3D-51D685B7FA4A}" type="slidenum">
              <a:rPr lang="en-US" sz="1200"/>
              <a:pPr algn="r"/>
              <a:t>1</a:t>
            </a:fld>
            <a:endParaRPr lang="en-US" sz="1200"/>
          </a:p>
        </p:txBody>
      </p:sp>
      <p:sp>
        <p:nvSpPr>
          <p:cNvPr id="439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439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4" name="AutoShape 8"/>
          <p:cNvSpPr>
            <a:spLocks noChangeArrowheads="1"/>
          </p:cNvSpPr>
          <p:nvPr userDrawn="1"/>
        </p:nvSpPr>
        <p:spPr bwMode="auto">
          <a:xfrm>
            <a:off x="660400" y="2743200"/>
            <a:ext cx="8585200" cy="1143000"/>
          </a:xfrm>
          <a:prstGeom prst="roundRect">
            <a:avLst>
              <a:gd name="adj" fmla="val 16667"/>
            </a:avLst>
          </a:prstGeom>
          <a:solidFill>
            <a:srgbClr val="0000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191000"/>
            <a:ext cx="6934200" cy="1447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</p:spPr>
        <p:txBody>
          <a:bodyPr/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58D254FC-D010-4132-95A1-9DB30D08BD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742950" y="2898776"/>
            <a:ext cx="8420100" cy="70167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7" y="0"/>
            <a:ext cx="2063750" cy="1333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© 2013 Patrick J. Kelly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7901E-8ADB-47C8-90D7-11B31109FB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1"/>
            <a:ext cx="677108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650" y="1"/>
            <a:ext cx="6892925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© 2013 Patrick J. Kelly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DAC40-850E-47C6-AB78-A56FAC3AE7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2311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 smtClean="0"/>
              <a:t>Patrick J. Kelly, New </a:t>
            </a:r>
            <a:r>
              <a:rPr lang="en-US" noProof="0" dirty="0" smtClean="0"/>
              <a:t>Economic School</a:t>
            </a:r>
            <a:endParaRPr lang="en-US" noProof="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629400"/>
            <a:ext cx="3136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Discussion of U.S. Financial Market Growth …, FMA 2013</a:t>
            </a: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629400"/>
            <a:ext cx="2311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B9309EFD-405D-45B2-A00B-308528C1848F}" type="slidenum">
              <a:rPr lang="en-US" smtClean="0"/>
              <a:pPr/>
              <a:t>‹#›</a:t>
            </a:fld>
            <a:r>
              <a:rPr lang="en-US" dirty="0" smtClean="0"/>
              <a:t> of 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2311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 smtClean="0"/>
              <a:t>Patrick J. Kelly, New </a:t>
            </a:r>
            <a:r>
              <a:rPr lang="en-US" noProof="0" dirty="0" smtClean="0"/>
              <a:t>Economic School</a:t>
            </a:r>
            <a:endParaRPr lang="en-US" noProof="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629400"/>
            <a:ext cx="3136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Discussion of U.S. Financial Market Growth …, FMA 2013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629400"/>
            <a:ext cx="2311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B9309EFD-405D-45B2-A00B-308528C1848F}" type="slidenum">
              <a:rPr lang="en-US" smtClean="0"/>
              <a:pPr/>
              <a:t>‹#›</a:t>
            </a:fld>
            <a:r>
              <a:rPr lang="en-US" dirty="0" smtClean="0"/>
              <a:t> of 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914401"/>
            <a:ext cx="437515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914401"/>
            <a:ext cx="437515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© 2013 Patrick J. Kelly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04C47-62B6-4E74-88C4-8CE8F9D30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832862"/>
            <a:ext cx="8915400" cy="58477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© 2013 Patrick J. Kelly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C3F5E-AD59-42D9-9742-2CDD4F596D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2311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 smtClean="0"/>
              <a:t>Patrick J. Kelly, New </a:t>
            </a:r>
            <a:r>
              <a:rPr lang="en-US" noProof="0" dirty="0" smtClean="0"/>
              <a:t>Economic School</a:t>
            </a:r>
            <a:endParaRPr lang="en-US" noProof="0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629400"/>
            <a:ext cx="3136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Discussion of U.S. Financial Market Growth …, FMA 2013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629400"/>
            <a:ext cx="2311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B9309EFD-405D-45B2-A00B-308528C1848F}" type="slidenum">
              <a:rPr lang="en-US" smtClean="0"/>
              <a:pPr/>
              <a:t>‹#›</a:t>
            </a:fld>
            <a:r>
              <a:rPr lang="en-US" dirty="0" smtClean="0"/>
              <a:t> of 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2311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 smtClean="0"/>
              <a:t>Patrick J. Kelly, New </a:t>
            </a:r>
            <a:r>
              <a:rPr lang="en-US" noProof="0" dirty="0" smtClean="0"/>
              <a:t>Economic School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629400"/>
            <a:ext cx="3136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Discussion of U.S. Financial Market Growth …, FMA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629400"/>
            <a:ext cx="2311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B9309EFD-405D-45B2-A00B-308528C1848F}" type="slidenum">
              <a:rPr lang="en-US" smtClean="0"/>
              <a:pPr/>
              <a:t>‹#›</a:t>
            </a:fld>
            <a:r>
              <a:rPr lang="en-US" dirty="0" smtClean="0"/>
              <a:t> of 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27214"/>
            <a:ext cx="3259006" cy="707886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© 2013 Patrick J. Kelly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964B4-12CB-4E94-8D66-7D91664864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967228"/>
            <a:ext cx="5943600" cy="40011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© 2013 Patrick J. Kelly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00966-3DCB-4DC5-A131-25A3E1B9F4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8" name="Group 24"/>
          <p:cNvGrpSpPr>
            <a:grpSpLocks/>
          </p:cNvGrpSpPr>
          <p:nvPr userDrawn="1"/>
        </p:nvGrpSpPr>
        <p:grpSpPr bwMode="auto">
          <a:xfrm>
            <a:off x="0" y="0"/>
            <a:ext cx="9906000" cy="609600"/>
            <a:chOff x="0" y="0"/>
            <a:chExt cx="5760" cy="384"/>
          </a:xfrm>
          <a:solidFill>
            <a:srgbClr val="000066"/>
          </a:solidFill>
        </p:grpSpPr>
        <p:sp>
          <p:nvSpPr>
            <p:cNvPr id="1045" name="Rectangle 21"/>
            <p:cNvSpPr>
              <a:spLocks noChangeArrowheads="1"/>
            </p:cNvSpPr>
            <p:nvPr userDrawn="1"/>
          </p:nvSpPr>
          <p:spPr bwMode="auto">
            <a:xfrm>
              <a:off x="5568" y="0"/>
              <a:ext cx="192" cy="19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44" name="Group 20"/>
            <p:cNvGrpSpPr>
              <a:grpSpLocks/>
            </p:cNvGrpSpPr>
            <p:nvPr userDrawn="1"/>
          </p:nvGrpSpPr>
          <p:grpSpPr bwMode="auto">
            <a:xfrm>
              <a:off x="0" y="0"/>
              <a:ext cx="5760" cy="384"/>
              <a:chOff x="0" y="336"/>
              <a:chExt cx="5424" cy="384"/>
            </a:xfrm>
            <a:grpFill/>
          </p:grpSpPr>
          <p:sp>
            <p:nvSpPr>
              <p:cNvPr id="1031" name="Rectangle 7"/>
              <p:cNvSpPr>
                <a:spLocks noChangeArrowheads="1"/>
              </p:cNvSpPr>
              <p:nvPr userDrawn="1"/>
            </p:nvSpPr>
            <p:spPr bwMode="auto">
              <a:xfrm>
                <a:off x="0" y="336"/>
                <a:ext cx="5232" cy="38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Oval 19"/>
              <p:cNvSpPr>
                <a:spLocks noChangeArrowheads="1"/>
              </p:cNvSpPr>
              <p:nvPr userDrawn="1"/>
            </p:nvSpPr>
            <p:spPr bwMode="auto">
              <a:xfrm>
                <a:off x="5040" y="336"/>
                <a:ext cx="384" cy="38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42" name="Rectangle 18"/>
          <p:cNvSpPr>
            <a:spLocks noChangeArrowheads="1"/>
          </p:cNvSpPr>
          <p:nvPr userDrawn="1"/>
        </p:nvSpPr>
        <p:spPr bwMode="auto">
          <a:xfrm>
            <a:off x="0" y="6629400"/>
            <a:ext cx="9906000" cy="2286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914401"/>
            <a:ext cx="8915400" cy="52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2311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 smtClean="0"/>
              <a:t>Patrick J. Kelly, New </a:t>
            </a:r>
            <a:r>
              <a:rPr lang="en-US" noProof="0" dirty="0" smtClean="0"/>
              <a:t>Economic School</a:t>
            </a:r>
            <a:endParaRPr lang="en-US" noProof="0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629400"/>
            <a:ext cx="3136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Discussion of U.S. Financial Market Growth …, FMA 2013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629400"/>
            <a:ext cx="2311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B9309EFD-405D-45B2-A00B-308528C1848F}" type="slidenum">
              <a:rPr lang="en-US" smtClean="0"/>
              <a:pPr/>
              <a:t>‹#›</a:t>
            </a:fld>
            <a:r>
              <a:rPr lang="en-US" dirty="0" smtClean="0"/>
              <a:t> of 10</a:t>
            </a:r>
            <a:endParaRPr lang="en-US" dirty="0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title"/>
          </p:nvPr>
        </p:nvSpPr>
        <p:spPr bwMode="gray">
          <a:xfrm>
            <a:off x="247650" y="0"/>
            <a:ext cx="9410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2744690"/>
            <a:ext cx="8686800" cy="1169551"/>
          </a:xfrm>
        </p:spPr>
        <p:txBody>
          <a:bodyPr/>
          <a:lstStyle/>
          <a:p>
            <a:r>
              <a:rPr lang="en-US" sz="3200" dirty="0"/>
              <a:t>A One Factor Benchmark Model for Asset Pricing 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/>
              <a:t/>
            </a:r>
            <a:br>
              <a:rPr lang="en-US" sz="1000" dirty="0"/>
            </a:br>
            <a:r>
              <a:rPr lang="en-US" sz="2800" i="1" dirty="0" smtClean="0"/>
              <a:t>By </a:t>
            </a:r>
            <a:r>
              <a:rPr lang="en-US" sz="2800" i="1" dirty="0" err="1"/>
              <a:t>Anisha</a:t>
            </a:r>
            <a:r>
              <a:rPr lang="en-US" sz="2800" i="1" dirty="0"/>
              <a:t> </a:t>
            </a:r>
            <a:r>
              <a:rPr lang="en-US" sz="2800" i="1" dirty="0" err="1" smtClean="0"/>
              <a:t>Ghosh</a:t>
            </a:r>
            <a:r>
              <a:rPr lang="en-US" sz="2800" i="1" dirty="0" smtClean="0"/>
              <a:t>, </a:t>
            </a:r>
            <a:r>
              <a:rPr lang="en-US" sz="2800" i="1" dirty="0"/>
              <a:t>Christian </a:t>
            </a:r>
            <a:r>
              <a:rPr lang="en-US" sz="2800" i="1" dirty="0" smtClean="0"/>
              <a:t>Julliard, </a:t>
            </a:r>
            <a:r>
              <a:rPr lang="en-US" sz="2800" i="1" dirty="0"/>
              <a:t>and Alex P. </a:t>
            </a:r>
            <a:r>
              <a:rPr lang="en-US" sz="2800" i="1" dirty="0" smtClean="0"/>
              <a:t>Taylor</a:t>
            </a:r>
            <a:endParaRPr lang="en-US" sz="2800" i="1" dirty="0"/>
          </a:p>
        </p:txBody>
      </p:sp>
      <p:sp>
        <p:nvSpPr>
          <p:cNvPr id="4382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191000"/>
            <a:ext cx="6934200" cy="2667000"/>
          </a:xfrm>
        </p:spPr>
        <p:txBody>
          <a:bodyPr/>
          <a:lstStyle/>
          <a:p>
            <a:r>
              <a:rPr lang="en-US" sz="2400" dirty="0" smtClean="0"/>
              <a:t>A discussion by</a:t>
            </a:r>
          </a:p>
          <a:p>
            <a:r>
              <a:rPr lang="en-US" dirty="0" smtClean="0"/>
              <a:t>Patrick J. Kelly</a:t>
            </a:r>
          </a:p>
          <a:p>
            <a:r>
              <a:rPr lang="en-US" sz="2400" dirty="0" smtClean="0"/>
              <a:t>New Economic School, Moscow</a:t>
            </a:r>
          </a:p>
          <a:p>
            <a:endParaRPr lang="en-US" sz="1400" dirty="0"/>
          </a:p>
          <a:p>
            <a:r>
              <a:rPr lang="en-US" sz="2400" dirty="0"/>
              <a:t>LFE Workshop in Financial </a:t>
            </a:r>
            <a:r>
              <a:rPr lang="en-US" sz="2400" dirty="0" smtClean="0"/>
              <a:t>Economics at HSE</a:t>
            </a:r>
          </a:p>
          <a:p>
            <a:r>
              <a:rPr lang="en-US" sz="2400" dirty="0" smtClean="0"/>
              <a:t>November </a:t>
            </a:r>
            <a:r>
              <a:rPr lang="en-US" sz="2400" dirty="0"/>
              <a:t>7-</a:t>
            </a:r>
            <a:r>
              <a:rPr lang="en-US" sz="2400" dirty="0" smtClean="0"/>
              <a:t>8, 2014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Critique 4: Confidence </a:t>
            </a:r>
            <a:r>
              <a:rPr lang="en-US" dirty="0" smtClean="0"/>
              <a:t>intervals for R</a:t>
            </a:r>
            <a:r>
              <a:rPr lang="en-US" baseline="30000" dirty="0" smtClean="0"/>
              <a:t>2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it mean when an R</a:t>
            </a:r>
            <a:r>
              <a:rPr lang="en-US" baseline="30000" dirty="0" smtClean="0"/>
              <a:t>2</a:t>
            </a:r>
            <a:r>
              <a:rPr lang="en-US" dirty="0" smtClean="0"/>
              <a:t> is outside the bounds?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would be nice to see is directly addressing the </a:t>
            </a:r>
            <a:r>
              <a:rPr lang="en-US" dirty="0" err="1" smtClean="0"/>
              <a:t>Lewellen</a:t>
            </a:r>
            <a:r>
              <a:rPr lang="en-US" dirty="0"/>
              <a:t> </a:t>
            </a:r>
            <a:r>
              <a:rPr lang="en-US" dirty="0" smtClean="0"/>
              <a:t>et al. (2010) critique by setting the true R</a:t>
            </a:r>
            <a:r>
              <a:rPr lang="en-US" baseline="30000" dirty="0" smtClean="0"/>
              <a:t>2</a:t>
            </a:r>
            <a:r>
              <a:rPr lang="en-US" dirty="0" smtClean="0"/>
              <a:t> at zero and through your simulations, estimate the 95% confidence interval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sv-SE" smtClean="0"/>
              <a:t>Patrick J. Kelly, New </a:t>
            </a:r>
            <a:r>
              <a:rPr lang="en-US" noProof="0" smtClean="0"/>
              <a:t>Economic School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309EFD-405D-45B2-A00B-308528C1848F}" type="slidenum">
              <a:rPr lang="en-US" smtClean="0"/>
              <a:pPr/>
              <a:t>10</a:t>
            </a:fld>
            <a:r>
              <a:rPr lang="en-US" smtClean="0"/>
              <a:t> of 10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41652"/>
            <a:ext cx="9906000" cy="303534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781800" y="4800600"/>
            <a:ext cx="838200" cy="4064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14401"/>
            <a:ext cx="8915400" cy="5714999"/>
          </a:xfrm>
        </p:spPr>
        <p:txBody>
          <a:bodyPr/>
          <a:lstStyle/>
          <a:p>
            <a:r>
              <a:rPr lang="en-US" dirty="0" smtClean="0"/>
              <a:t>In the spirit of APT</a:t>
            </a:r>
          </a:p>
          <a:p>
            <a:r>
              <a:rPr lang="en-US" dirty="0" smtClean="0"/>
              <a:t>empirically </a:t>
            </a:r>
            <a:r>
              <a:rPr lang="en-US" dirty="0" smtClean="0"/>
              <a:t>models the pricing kernel directly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instead of modeling the pricing kernel as a function of risks.</a:t>
            </a:r>
          </a:p>
          <a:p>
            <a:endParaRPr lang="en-US" dirty="0" smtClean="0"/>
          </a:p>
          <a:p>
            <a:r>
              <a:rPr lang="en-US" dirty="0" smtClean="0"/>
              <a:t>Not the first paper.</a:t>
            </a:r>
          </a:p>
          <a:p>
            <a:pPr lvl="1"/>
            <a:r>
              <a:rPr lang="en-US" dirty="0" smtClean="0"/>
              <a:t>Rosenberg and Engle (JFE, 2002) uses option prices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paper uses </a:t>
            </a:r>
            <a:r>
              <a:rPr lang="en-US" dirty="0" smtClean="0">
                <a:solidFill>
                  <a:srgbClr val="0000FF"/>
                </a:solidFill>
              </a:rPr>
              <a:t>relative entropy minimization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Contribution….</a:t>
            </a: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sv-SE" smtClean="0"/>
              <a:t>Patrick J. Kelly, New </a:t>
            </a:r>
            <a:r>
              <a:rPr lang="en-US" noProof="0" smtClean="0"/>
              <a:t>Economic School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309EFD-405D-45B2-A00B-308528C1848F}" type="slidenum">
              <a:rPr lang="en-US" smtClean="0"/>
              <a:pPr/>
              <a:t>2</a:t>
            </a:fld>
            <a:r>
              <a:rPr lang="en-US" smtClean="0"/>
              <a:t> of 10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414823" y="1981200"/>
                <a:ext cx="27530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0=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𝐸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𝑃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+1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sz="2400" i="1"/>
                              </m:ctrlPr>
                            </m:sSubSupPr>
                            <m:e>
                              <m:r>
                                <a:rPr lang="en-US" sz="2400" i="1"/>
                                <m:t>𝑅</m:t>
                              </m:r>
                            </m:e>
                            <m:sub>
                              <m:r>
                                <a:rPr lang="en-US" sz="2400" i="1"/>
                                <m:t>𝑡</m:t>
                              </m:r>
                              <m:r>
                                <a:rPr lang="en-US" sz="2400" i="1"/>
                                <m:t>+1</m:t>
                              </m:r>
                            </m:sub>
                            <m:sup>
                              <m:r>
                                <a:rPr lang="en-US" sz="2400" i="1"/>
                                <m:t>𝑒</m:t>
                              </m:r>
                            </m:sup>
                          </m:sSubSup>
                          <m:r>
                            <m:rPr>
                              <m:nor/>
                            </m:rPr>
                            <a:rPr lang="en-US" sz="2400"/>
                            <m:t> 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4823" y="1981200"/>
                <a:ext cx="2753061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704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treat the estimated kernel as a factor</a:t>
            </a:r>
          </a:p>
          <a:p>
            <a:pPr lvl="1"/>
            <a:r>
              <a:rPr lang="en-US" dirty="0" smtClean="0"/>
              <a:t>does </a:t>
            </a:r>
            <a:r>
              <a:rPr lang="en-US" dirty="0"/>
              <a:t>at least as well as the 3 and 4 factor models.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performance is incremental: </a:t>
            </a:r>
            <a:endParaRPr lang="en-US" dirty="0" smtClean="0"/>
          </a:p>
          <a:p>
            <a:pPr lvl="1"/>
            <a:r>
              <a:rPr lang="en-US" dirty="0" smtClean="0"/>
              <a:t>regressing </a:t>
            </a:r>
            <a:r>
              <a:rPr lang="en-US" dirty="0"/>
              <a:t>the kernel mimicking portfolio on the 4 factor model yields </a:t>
            </a:r>
            <a:r>
              <a:rPr lang="en-US" dirty="0" smtClean="0"/>
              <a:t>annualized </a:t>
            </a:r>
            <a:r>
              <a:rPr lang="en-US" dirty="0"/>
              <a:t>alphas as high as 22%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sv-SE" smtClean="0"/>
              <a:t>Patrick J. Kelly, New </a:t>
            </a:r>
            <a:r>
              <a:rPr lang="en-US" noProof="0" smtClean="0"/>
              <a:t>Economic School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309EFD-405D-45B2-A00B-308528C1848F}" type="slidenum">
              <a:rPr lang="en-US" smtClean="0"/>
              <a:pPr/>
              <a:t>3</a:t>
            </a:fld>
            <a:r>
              <a:rPr lang="en-US" smtClean="0"/>
              <a:t> of 10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57400"/>
            <a:ext cx="9906000" cy="303534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2971800"/>
            <a:ext cx="7620000" cy="838200"/>
          </a:xfrm>
          <a:prstGeom prst="rect">
            <a:avLst/>
          </a:prstGeom>
          <a:noFill/>
          <a:ln w="635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442" y="4229100"/>
            <a:ext cx="7620000" cy="41910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442" y="4667692"/>
            <a:ext cx="7620000" cy="425055"/>
          </a:xfrm>
          <a:prstGeom prst="rect">
            <a:avLst/>
          </a:prstGeom>
          <a:noFill/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Critique 1: Yikes</a:t>
            </a:r>
            <a:r>
              <a:rPr lang="en-US" dirty="0" smtClean="0"/>
              <a:t>! 22%!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Positive alphas do suggest a missing </a:t>
            </a:r>
            <a:r>
              <a:rPr lang="en-US" dirty="0" smtClean="0"/>
              <a:t>factor</a:t>
            </a:r>
          </a:p>
          <a:p>
            <a:endParaRPr lang="en-US" dirty="0"/>
          </a:p>
          <a:p>
            <a:r>
              <a:rPr lang="en-US" dirty="0" smtClean="0"/>
              <a:t>But they also suggest possible over fit.</a:t>
            </a:r>
          </a:p>
          <a:p>
            <a:pPr lvl="1"/>
            <a:r>
              <a:rPr lang="en-US" dirty="0" smtClean="0"/>
              <a:t>Possibly coming from equations in the middle of page 6</a:t>
            </a:r>
            <a:r>
              <a:rPr lang="en-US" dirty="0" smtClean="0"/>
              <a:t>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“</a:t>
            </a:r>
            <a:r>
              <a:rPr lang="en-US" dirty="0" smtClean="0"/>
              <a:t>the </a:t>
            </a:r>
            <a:r>
              <a:rPr lang="en-US" i="1" dirty="0" smtClean="0"/>
              <a:t>out-of-sample</a:t>
            </a:r>
            <a:r>
              <a:rPr lang="en-US" dirty="0" smtClean="0"/>
              <a:t> kernel, M-hat, </a:t>
            </a:r>
            <a:r>
              <a:rPr lang="en-US" dirty="0" err="1" smtClean="0"/>
              <a:t>Tj,t</a:t>
            </a:r>
            <a:r>
              <a:rPr lang="en-US" dirty="0" smtClean="0"/>
              <a:t> for the subsequent </a:t>
            </a:r>
            <a:r>
              <a:rPr lang="en-US" i="1" dirty="0" smtClean="0"/>
              <a:t>s</a:t>
            </a:r>
            <a:r>
              <a:rPr lang="en-US" dirty="0" smtClean="0"/>
              <a:t> periods, </a:t>
            </a:r>
            <a:r>
              <a:rPr lang="en-US" i="1" dirty="0" smtClean="0"/>
              <a:t>t</a:t>
            </a:r>
            <a:r>
              <a:rPr lang="en-US" dirty="0" smtClean="0"/>
              <a:t> = </a:t>
            </a:r>
            <a:r>
              <a:rPr lang="en-US" i="1" dirty="0" smtClean="0"/>
              <a:t>Tj</a:t>
            </a:r>
            <a:r>
              <a:rPr lang="en-US" dirty="0" smtClean="0"/>
              <a:t>+1, </a:t>
            </a:r>
            <a:r>
              <a:rPr lang="en-US" i="1" dirty="0" smtClean="0"/>
              <a:t>Tj</a:t>
            </a:r>
            <a:r>
              <a:rPr lang="en-US" dirty="0" smtClean="0"/>
              <a:t>+2, …, </a:t>
            </a:r>
            <a:r>
              <a:rPr lang="en-US" i="1" dirty="0" err="1" smtClean="0"/>
              <a:t>Tj</a:t>
            </a:r>
            <a:r>
              <a:rPr lang="en-US" dirty="0" err="1" smtClean="0"/>
              <a:t>+</a:t>
            </a:r>
            <a:r>
              <a:rPr lang="en-US" i="1" dirty="0" err="1" smtClean="0"/>
              <a:t>s</a:t>
            </a:r>
            <a:r>
              <a:rPr lang="en-US" dirty="0" smtClean="0"/>
              <a:t> can be constructed 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sv-SE" smtClean="0"/>
              <a:t>Patrick J. Kelly, New </a:t>
            </a:r>
            <a:r>
              <a:rPr lang="en-US" noProof="0" smtClean="0"/>
              <a:t>Economic School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309EFD-405D-45B2-A00B-308528C1848F}" type="slidenum">
              <a:rPr lang="en-US" smtClean="0"/>
              <a:pPr/>
              <a:t>4</a:t>
            </a:fld>
            <a:r>
              <a:rPr lang="en-US" smtClean="0"/>
              <a:t> of 10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0" y="4343400"/>
            <a:ext cx="9906000" cy="2137807"/>
            <a:chOff x="0" y="4343400"/>
            <a:chExt cx="9906000" cy="213780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4343400"/>
              <a:ext cx="9906000" cy="2137807"/>
            </a:xfrm>
            <a:prstGeom prst="rect">
              <a:avLst/>
            </a:prstGeom>
          </p:spPr>
        </p:pic>
        <p:cxnSp>
          <p:nvCxnSpPr>
            <p:cNvPr id="8" name="Straight Arrow Connector 7"/>
            <p:cNvCxnSpPr>
              <a:stCxn id="9" idx="1"/>
            </p:cNvCxnSpPr>
            <p:nvPr/>
          </p:nvCxnSpPr>
          <p:spPr>
            <a:xfrm flipH="1" flipV="1">
              <a:off x="2438400" y="5334000"/>
              <a:ext cx="1752600" cy="641866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191000" y="5791200"/>
              <a:ext cx="2514600" cy="369332"/>
            </a:xfrm>
            <a:prstGeom prst="rect">
              <a:avLst/>
            </a:prstGeom>
            <a:solidFill>
              <a:srgbClr val="FFFF00"/>
            </a:solidFill>
            <a:ln w="635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Contains a look ahead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0241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 1: How </a:t>
            </a:r>
            <a:r>
              <a:rPr lang="en-US" dirty="0" smtClean="0"/>
              <a:t>to deal with </a:t>
            </a:r>
            <a:r>
              <a:rPr lang="en-US" dirty="0" err="1" smtClean="0"/>
              <a:t>Overfit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Monte </a:t>
            </a:r>
            <a:r>
              <a:rPr lang="en-US" dirty="0" err="1" smtClean="0"/>
              <a:t>carlo</a:t>
            </a:r>
            <a:r>
              <a:rPr lang="en-US" dirty="0" smtClean="0"/>
              <a:t> simulation </a:t>
            </a:r>
          </a:p>
          <a:p>
            <a:r>
              <a:rPr lang="en-US" dirty="0" smtClean="0"/>
              <a:t>with random test assets </a:t>
            </a:r>
          </a:p>
          <a:p>
            <a:endParaRPr lang="en-US" dirty="0"/>
          </a:p>
          <a:p>
            <a:r>
              <a:rPr lang="en-US" dirty="0" smtClean="0"/>
              <a:t>check how much including the </a:t>
            </a:r>
            <a:r>
              <a:rPr lang="en-US" i="1" dirty="0" smtClean="0"/>
              <a:t>s</a:t>
            </a:r>
            <a:r>
              <a:rPr lang="en-US" dirty="0" smtClean="0"/>
              <a:t> periods of returns </a:t>
            </a:r>
          </a:p>
          <a:p>
            <a:r>
              <a:rPr lang="en-US" dirty="0" smtClean="0"/>
              <a:t>biases the results, if at all.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sv-SE" smtClean="0"/>
              <a:t>Patrick J. Kelly, New </a:t>
            </a:r>
            <a:r>
              <a:rPr lang="en-US" noProof="0" smtClean="0"/>
              <a:t>Economic School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309EFD-405D-45B2-A00B-308528C1848F}" type="slidenum">
              <a:rPr lang="en-US" smtClean="0"/>
              <a:pPr/>
              <a:t>5</a:t>
            </a:fld>
            <a:r>
              <a:rPr lang="en-US" smtClean="0"/>
              <a:t> of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16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Critique 2: Comments </a:t>
            </a:r>
            <a:r>
              <a:rPr lang="en-US" dirty="0" smtClean="0"/>
              <a:t>on entropy minimization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paper seems to </a:t>
            </a:r>
            <a:r>
              <a:rPr lang="en-US" dirty="0"/>
              <a:t>impute 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/>
              <a:t>risk neutral” </a:t>
            </a:r>
            <a:r>
              <a:rPr lang="en-US" dirty="0" smtClean="0"/>
              <a:t> probabilities </a:t>
            </a:r>
          </a:p>
          <a:p>
            <a:pPr lvl="1"/>
            <a:r>
              <a:rPr lang="en-US" dirty="0" smtClean="0"/>
              <a:t>“physical” probabilities</a:t>
            </a:r>
          </a:p>
          <a:p>
            <a:r>
              <a:rPr lang="en-US" dirty="0" smtClean="0"/>
              <a:t>from observed prices and returns.</a:t>
            </a:r>
            <a:endParaRPr lang="en-US" dirty="0" smtClean="0"/>
          </a:p>
          <a:p>
            <a:pPr lvl="3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Since they must be estimated through realizations:</a:t>
            </a:r>
            <a:endParaRPr lang="en-US" dirty="0"/>
          </a:p>
          <a:p>
            <a:pPr lvl="1"/>
            <a:r>
              <a:rPr lang="en-US" dirty="0" smtClean="0"/>
              <a:t>Is the </a:t>
            </a:r>
            <a:r>
              <a:rPr lang="en-US" dirty="0" smtClean="0"/>
              <a:t>likelihood of tail </a:t>
            </a:r>
            <a:r>
              <a:rPr lang="en-US" dirty="0"/>
              <a:t>risk </a:t>
            </a:r>
            <a:r>
              <a:rPr lang="en-US" dirty="0" smtClean="0"/>
              <a:t>underestimated?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sv-SE" smtClean="0"/>
              <a:t>Patrick J. Kelly, New </a:t>
            </a:r>
            <a:r>
              <a:rPr lang="en-US" noProof="0" smtClean="0"/>
              <a:t>Economic School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309EFD-405D-45B2-A00B-308528C1848F}" type="slidenum">
              <a:rPr lang="en-US" smtClean="0"/>
              <a:pPr/>
              <a:t>6</a:t>
            </a:fld>
            <a:r>
              <a:rPr lang="en-US" smtClean="0"/>
              <a:t> of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75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 2: Estimates of risk aversion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Rosenberg and Engle (JFE, 2002</a:t>
            </a:r>
            <a:r>
              <a:rPr lang="en-US" dirty="0" smtClean="0"/>
              <a:t>) show that their empirical estimation of the pricing kernel makes sense by showing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how estimates of risk aversion derived from the kernel relate to recessions, expansions and extreme periods in the market.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sv-SE" smtClean="0"/>
              <a:t>Patrick J. Kelly, New </a:t>
            </a:r>
            <a:r>
              <a:rPr lang="en-US" noProof="0" smtClean="0"/>
              <a:t>Economic School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309EFD-405D-45B2-A00B-308528C1848F}" type="slidenum">
              <a:rPr lang="en-US" smtClean="0"/>
              <a:pPr/>
              <a:t>7</a:t>
            </a:fld>
            <a:r>
              <a:rPr lang="en-US" smtClean="0"/>
              <a:t> of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00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Smell test: How does the kernel estimate and E[r] relate?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524000"/>
            <a:ext cx="8915400" cy="4602164"/>
          </a:xfrm>
        </p:spPr>
        <p:txBody>
          <a:bodyPr/>
          <a:lstStyle/>
          <a:p>
            <a:r>
              <a:rPr lang="en-US" u="sng" dirty="0" smtClean="0"/>
              <a:t>Roughly</a:t>
            </a:r>
            <a:r>
              <a:rPr lang="en-US" dirty="0" smtClean="0"/>
              <a:t> as E[M]   then E[R]</a:t>
            </a:r>
          </a:p>
          <a:p>
            <a:endParaRPr lang="en-US" dirty="0"/>
          </a:p>
          <a:p>
            <a:r>
              <a:rPr lang="en-US" dirty="0" smtClean="0"/>
              <a:t>Correlation between     and E[R</a:t>
            </a:r>
            <a:r>
              <a:rPr lang="en-US" baseline="-25000" dirty="0" smtClean="0"/>
              <a:t>M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From Graham and Harvey (2014) survey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Pearson:     -.11 (SDF)   and -0.02 (mimicking)</a:t>
            </a:r>
          </a:p>
          <a:p>
            <a:pPr lvl="1"/>
            <a:r>
              <a:rPr lang="en-US" dirty="0" smtClean="0"/>
              <a:t>Spearman</a:t>
            </a:r>
            <a:r>
              <a:rPr lang="en-US" dirty="0"/>
              <a:t>:  </a:t>
            </a:r>
            <a:r>
              <a:rPr lang="en-US" dirty="0" smtClean="0"/>
              <a:t>-0.03 </a:t>
            </a:r>
            <a:r>
              <a:rPr lang="en-US" dirty="0"/>
              <a:t>(SDF) </a:t>
            </a:r>
            <a:r>
              <a:rPr lang="en-US" dirty="0" smtClean="0"/>
              <a:t> and </a:t>
            </a:r>
            <a:r>
              <a:rPr lang="en-US" dirty="0"/>
              <a:t>-</a:t>
            </a:r>
            <a:r>
              <a:rPr lang="en-US" dirty="0" smtClean="0"/>
              <a:t>0.01 </a:t>
            </a:r>
            <a:r>
              <a:rPr lang="en-US" dirty="0"/>
              <a:t>(mimicking)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sv-SE" smtClean="0"/>
              <a:t>Patrick J. Kelly, New </a:t>
            </a:r>
            <a:r>
              <a:rPr lang="en-US" noProof="0" smtClean="0"/>
              <a:t>Economic School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309EFD-405D-45B2-A00B-308528C1848F}" type="slidenum">
              <a:rPr lang="en-US" smtClean="0"/>
              <a:pPr/>
              <a:t>8</a:t>
            </a:fld>
            <a:r>
              <a:rPr lang="en-US" smtClean="0"/>
              <a:t> of 10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124200" y="761999"/>
                <a:ext cx="361156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0=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𝐸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𝑃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+1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sz="3200" i="1"/>
                              </m:ctrlPr>
                            </m:sSubSupPr>
                            <m:e>
                              <m:r>
                                <a:rPr lang="en-US" sz="3200" i="1"/>
                                <m:t>𝑅</m:t>
                              </m:r>
                            </m:e>
                            <m:sub>
                              <m:r>
                                <a:rPr lang="en-US" sz="3200" i="1"/>
                                <m:t>𝑡</m:t>
                              </m:r>
                              <m:r>
                                <a:rPr lang="en-US" sz="3200" i="1"/>
                                <m:t>+1</m:t>
                              </m:r>
                            </m:sub>
                            <m:sup>
                              <m:r>
                                <a:rPr lang="en-US" sz="3200" i="1"/>
                                <m:t>𝑒</m:t>
                              </m:r>
                            </m:sup>
                          </m:sSubSup>
                          <m:r>
                            <m:rPr>
                              <m:nor/>
                            </m:rPr>
                            <a:rPr lang="en-US" sz="3200"/>
                            <m:t> </m:t>
                          </m:r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761999"/>
                <a:ext cx="3611566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V="1">
            <a:off x="3352800" y="1524000"/>
            <a:ext cx="0" cy="4572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029200" y="1591337"/>
            <a:ext cx="0" cy="41821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3657600" y="2576461"/>
                <a:ext cx="538417" cy="4715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𝑀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576461"/>
                <a:ext cx="538417" cy="471539"/>
              </a:xfrm>
              <a:prstGeom prst="rect">
                <a:avLst/>
              </a:prstGeom>
              <a:blipFill rotWithShape="1">
                <a:blip r:embed="rId3"/>
                <a:stretch>
                  <a:fillRect t="-3896" r="-20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214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-5337"/>
            <a:ext cx="9410700" cy="584775"/>
          </a:xfrm>
        </p:spPr>
        <p:txBody>
          <a:bodyPr/>
          <a:lstStyle/>
          <a:p>
            <a:r>
              <a:rPr lang="en-US" dirty="0" smtClean="0"/>
              <a:t>Critique 3: Mimicking </a:t>
            </a:r>
            <a:r>
              <a:rPr lang="en-US" dirty="0" smtClean="0"/>
              <a:t>portfolio</a:t>
            </a:r>
            <a:r>
              <a:rPr lang="en-US" sz="2800" dirty="0" smtClean="0"/>
              <a:t>, a.k.a. information portfolio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well motivated</a:t>
            </a:r>
          </a:p>
          <a:p>
            <a:endParaRPr lang="en-US" dirty="0"/>
          </a:p>
          <a:p>
            <a:r>
              <a:rPr lang="en-US" dirty="0" smtClean="0"/>
              <a:t>Given that you can produce monthly estimates of the true pricing kernel, is an approximation of an estimate better than the estimate itself?</a:t>
            </a:r>
          </a:p>
          <a:p>
            <a:pPr lvl="1"/>
            <a:r>
              <a:rPr lang="en-US" dirty="0" smtClean="0"/>
              <a:t>Unnecessary for pricing</a:t>
            </a:r>
          </a:p>
          <a:p>
            <a:pPr lvl="2"/>
            <a:r>
              <a:rPr lang="en-US" dirty="0" smtClean="0"/>
              <a:t>In </a:t>
            </a:r>
            <a:r>
              <a:rPr lang="en-US" dirty="0" smtClean="0"/>
              <a:t>some cases </a:t>
            </a:r>
            <a:r>
              <a:rPr lang="en-US" dirty="0" smtClean="0"/>
              <a:t>your results suggest the </a:t>
            </a:r>
            <a:r>
              <a:rPr lang="en-US" dirty="0" smtClean="0"/>
              <a:t>SDF estimate </a:t>
            </a:r>
            <a:r>
              <a:rPr lang="en-US" dirty="0" smtClean="0"/>
              <a:t>is better.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sv-SE" smtClean="0"/>
              <a:t>Patrick J. Kelly, New </a:t>
            </a:r>
            <a:r>
              <a:rPr lang="en-US" noProof="0" smtClean="0"/>
              <a:t>Economic School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309EFD-405D-45B2-A00B-308528C1848F}" type="slidenum">
              <a:rPr lang="en-US" smtClean="0"/>
              <a:pPr/>
              <a:t>9</a:t>
            </a:fld>
            <a:r>
              <a:rPr lang="en-US" smtClean="0"/>
              <a:t> of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0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0"/>
  <p:tag name="ARTICULATE_NAV_LEVEL" val="1"/>
  <p:tag name="ARTICULATE_PLAYLIST_ID" val="-1"/>
  <p:tag name="AUDIO_IMPORT" val="P:\Introduction_1_2_9\IntroForIntro2_3_9.wav"/>
  <p:tag name="AUDIO_ID" val="291"/>
  <p:tag name="ELAPSEDTIME" val="20.089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7249</TotalTime>
  <Words>630</Words>
  <Application>Microsoft Office PowerPoint</Application>
  <PresentationFormat>A4 Paper (210x297 mm)</PresentationFormat>
  <Paragraphs>98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A One Factor Benchmark Model for Asset Pricing   By Anisha Ghosh, Christian Julliard, and Alex P. Taylor</vt:lpstr>
      <vt:lpstr>Summary</vt:lpstr>
      <vt:lpstr>Findings</vt:lpstr>
      <vt:lpstr>Critique 1: Yikes! 22%!</vt:lpstr>
      <vt:lpstr>Suggestion 1: How to deal with Overfit?</vt:lpstr>
      <vt:lpstr>Critique 2: Comments on entropy minimization</vt:lpstr>
      <vt:lpstr>Suggestion 2: Estimates of risk aversion</vt:lpstr>
      <vt:lpstr>Smell test: How does the kernel estimate and E[r] relate?</vt:lpstr>
      <vt:lpstr>Critique 3: Mimicking portfolio, a.k.a. information portfolio</vt:lpstr>
      <vt:lpstr>Critique 4: Confidence intervals for R2s</vt:lpstr>
    </vt:vector>
  </TitlesOfParts>
  <Company>University of South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pkelly</dc:creator>
  <cp:lastModifiedBy>Patrick</cp:lastModifiedBy>
  <cp:revision>360</cp:revision>
  <cp:lastPrinted>2013-01-20T17:59:18Z</cp:lastPrinted>
  <dcterms:created xsi:type="dcterms:W3CDTF">2007-10-13T02:49:15Z</dcterms:created>
  <dcterms:modified xsi:type="dcterms:W3CDTF">2014-11-05T11:57:12Z</dcterms:modified>
</cp:coreProperties>
</file>